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2" r:id="rId2"/>
    <p:sldMasterId id="2147483764" r:id="rId3"/>
  </p:sldMasterIdLst>
  <p:notesMasterIdLst>
    <p:notesMasterId r:id="rId21"/>
  </p:notesMasterIdLst>
  <p:sldIdLst>
    <p:sldId id="256" r:id="rId4"/>
    <p:sldId id="299" r:id="rId5"/>
    <p:sldId id="307" r:id="rId6"/>
    <p:sldId id="287" r:id="rId7"/>
    <p:sldId id="286" r:id="rId8"/>
    <p:sldId id="301" r:id="rId9"/>
    <p:sldId id="288" r:id="rId10"/>
    <p:sldId id="289" r:id="rId11"/>
    <p:sldId id="306" r:id="rId12"/>
    <p:sldId id="316" r:id="rId13"/>
    <p:sldId id="312" r:id="rId14"/>
    <p:sldId id="257" r:id="rId15"/>
    <p:sldId id="259" r:id="rId16"/>
    <p:sldId id="281" r:id="rId17"/>
    <p:sldId id="315" r:id="rId18"/>
    <p:sldId id="311" r:id="rId19"/>
    <p:sldId id="28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9D8B6-2E8D-41A3-8384-7497635AA635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3A4DAD8-892D-4548-BF33-F814293E7CF6}">
      <dgm:prSet phldrT="[Texte]"/>
      <dgm:spPr/>
      <dgm:t>
        <a:bodyPr/>
        <a:lstStyle/>
        <a:p>
          <a:r>
            <a:rPr lang="fr-FR" b="1" dirty="0" smtClean="0"/>
            <a:t>TOUJOURS SOUS LA RESPONSABILITE IDE</a:t>
          </a:r>
          <a:endParaRPr lang="fr-FR" b="1" dirty="0"/>
        </a:p>
      </dgm:t>
    </dgm:pt>
    <dgm:pt modelId="{19765D4E-0AD7-4A05-AB6F-683275697B14}" type="parTrans" cxnId="{8D3C370F-2BD0-4BE1-B82B-6F48B02C46A6}">
      <dgm:prSet/>
      <dgm:spPr/>
      <dgm:t>
        <a:bodyPr/>
        <a:lstStyle/>
        <a:p>
          <a:endParaRPr lang="fr-FR"/>
        </a:p>
      </dgm:t>
    </dgm:pt>
    <dgm:pt modelId="{42D9DFB6-FBF5-409A-A640-061FE79EB187}" type="sibTrans" cxnId="{8D3C370F-2BD0-4BE1-B82B-6F48B02C46A6}">
      <dgm:prSet/>
      <dgm:spPr/>
      <dgm:t>
        <a:bodyPr/>
        <a:lstStyle/>
        <a:p>
          <a:endParaRPr lang="fr-FR"/>
        </a:p>
      </dgm:t>
    </dgm:pt>
    <dgm:pt modelId="{62453F0B-25CD-43CC-A523-7630BF6510C9}">
      <dgm:prSet phldrT="[Texte]"/>
      <dgm:spPr/>
      <dgm:t>
        <a:bodyPr/>
        <a:lstStyle/>
        <a:p>
          <a:r>
            <a:rPr lang="fr-FR" b="1" dirty="0" smtClean="0">
              <a:solidFill>
                <a:schemeClr val="accent5"/>
              </a:solidFill>
            </a:rPr>
            <a:t>5 DOMAINES D’ACTIVITES ( bloc )  </a:t>
          </a:r>
        </a:p>
      </dgm:t>
    </dgm:pt>
    <dgm:pt modelId="{22BB1DBB-DD7D-41D5-9A28-4F96427EF4E4}" type="parTrans" cxnId="{3A592EAB-DFC2-470E-86B2-7AE89D44B2E3}">
      <dgm:prSet/>
      <dgm:spPr/>
      <dgm:t>
        <a:bodyPr/>
        <a:lstStyle/>
        <a:p>
          <a:endParaRPr lang="fr-FR"/>
        </a:p>
      </dgm:t>
    </dgm:pt>
    <dgm:pt modelId="{5AC8748C-57EA-47C8-A185-06B4FC208BC4}" type="sibTrans" cxnId="{3A592EAB-DFC2-470E-86B2-7AE89D44B2E3}">
      <dgm:prSet/>
      <dgm:spPr/>
      <dgm:t>
        <a:bodyPr/>
        <a:lstStyle/>
        <a:p>
          <a:endParaRPr lang="fr-FR"/>
        </a:p>
      </dgm:t>
    </dgm:pt>
    <dgm:pt modelId="{4F25858B-DC0C-4DC3-B7CE-E80DDCFA9885}">
      <dgm:prSet phldrT="[Texte]" custT="1"/>
      <dgm:spPr/>
      <dgm:t>
        <a:bodyPr/>
        <a:lstStyle/>
        <a:p>
          <a:r>
            <a:rPr lang="fr-FR" sz="2400" b="1" dirty="0" smtClean="0"/>
            <a:t>Nouveaux domaines </a:t>
          </a:r>
          <a:endParaRPr lang="fr-FR" sz="2400" b="1" dirty="0"/>
        </a:p>
      </dgm:t>
    </dgm:pt>
    <dgm:pt modelId="{C9CFDFEA-0465-44E4-9376-A9A6B65258FD}" type="parTrans" cxnId="{06E005B7-8EE1-4EC6-BAD5-4F6AB4E0B109}">
      <dgm:prSet/>
      <dgm:spPr/>
      <dgm:t>
        <a:bodyPr/>
        <a:lstStyle/>
        <a:p>
          <a:endParaRPr lang="fr-FR"/>
        </a:p>
      </dgm:t>
    </dgm:pt>
    <dgm:pt modelId="{94F4AD78-5B7F-4043-B2DB-62FA7B921D2B}" type="sibTrans" cxnId="{06E005B7-8EE1-4EC6-BAD5-4F6AB4E0B109}">
      <dgm:prSet/>
      <dgm:spPr/>
      <dgm:t>
        <a:bodyPr/>
        <a:lstStyle/>
        <a:p>
          <a:endParaRPr lang="fr-FR"/>
        </a:p>
      </dgm:t>
    </dgm:pt>
    <dgm:pt modelId="{DEE49E90-8E77-4381-8192-4C1AF89C9639}">
      <dgm:prSet phldrT="[Texte]"/>
      <dgm:spPr/>
      <dgm:t>
        <a:bodyPr/>
        <a:lstStyle/>
        <a:p>
          <a:r>
            <a:rPr lang="fr-FR" b="1" dirty="0" smtClean="0">
              <a:solidFill>
                <a:srgbClr val="38AA71"/>
              </a:solidFill>
            </a:rPr>
            <a:t>Raisonnement clinique</a:t>
          </a:r>
        </a:p>
        <a:p>
          <a:r>
            <a:rPr lang="fr-FR" b="1" dirty="0" smtClean="0">
              <a:solidFill>
                <a:srgbClr val="38AA71"/>
              </a:solidFill>
            </a:rPr>
            <a:t>Qualité et gestion des risques</a:t>
          </a:r>
        </a:p>
        <a:p>
          <a:r>
            <a:rPr lang="fr-FR" b="1" dirty="0" smtClean="0">
              <a:solidFill>
                <a:srgbClr val="38AA71"/>
              </a:solidFill>
            </a:rPr>
            <a:t>formation des pairs</a:t>
          </a:r>
        </a:p>
      </dgm:t>
    </dgm:pt>
    <dgm:pt modelId="{0E93AF62-0BC3-483E-A2B6-84943C9E7EAA}" type="parTrans" cxnId="{E7745DA2-2686-4DDE-81DA-88F9B794BF28}">
      <dgm:prSet/>
      <dgm:spPr/>
      <dgm:t>
        <a:bodyPr/>
        <a:lstStyle/>
        <a:p>
          <a:endParaRPr lang="fr-FR"/>
        </a:p>
      </dgm:t>
    </dgm:pt>
    <dgm:pt modelId="{F1EE9871-DE14-4B47-9048-47E779EFBA84}" type="sibTrans" cxnId="{E7745DA2-2686-4DDE-81DA-88F9B794BF28}">
      <dgm:prSet/>
      <dgm:spPr/>
      <dgm:t>
        <a:bodyPr/>
        <a:lstStyle/>
        <a:p>
          <a:endParaRPr lang="fr-FR"/>
        </a:p>
      </dgm:t>
    </dgm:pt>
    <dgm:pt modelId="{868C5E0F-609F-482D-BF12-C9AE1394A9BB}">
      <dgm:prSet phldrT="[Texte]" custT="1"/>
      <dgm:spPr/>
      <dgm:t>
        <a:bodyPr/>
        <a:lstStyle/>
        <a:p>
          <a:r>
            <a:rPr lang="fr-FR" sz="2400" b="1" dirty="0" smtClean="0"/>
            <a:t>Nouveaux actes</a:t>
          </a:r>
          <a:endParaRPr lang="fr-FR" sz="2400" b="1" dirty="0"/>
        </a:p>
      </dgm:t>
    </dgm:pt>
    <dgm:pt modelId="{2267C5C5-8EB5-40EB-8845-AF77DAFB33A4}" type="parTrans" cxnId="{8D323C71-93C5-409B-AA8E-E69DF8ADF8A6}">
      <dgm:prSet/>
      <dgm:spPr/>
      <dgm:t>
        <a:bodyPr/>
        <a:lstStyle/>
        <a:p>
          <a:endParaRPr lang="fr-FR"/>
        </a:p>
      </dgm:t>
    </dgm:pt>
    <dgm:pt modelId="{DD66EA37-58F1-47E0-A44F-85EDC0B13C74}" type="sibTrans" cxnId="{8D323C71-93C5-409B-AA8E-E69DF8ADF8A6}">
      <dgm:prSet/>
      <dgm:spPr/>
      <dgm:t>
        <a:bodyPr/>
        <a:lstStyle/>
        <a:p>
          <a:endParaRPr lang="fr-FR"/>
        </a:p>
      </dgm:t>
    </dgm:pt>
    <dgm:pt modelId="{CF8911AC-E605-4E74-AF01-D0A392B18551}">
      <dgm:prSet phldrT="[Texte]"/>
      <dgm:spPr/>
      <dgm:t>
        <a:bodyPr/>
        <a:lstStyle/>
        <a:p>
          <a:r>
            <a:rPr lang="fr-FR" b="1" dirty="0" smtClean="0">
              <a:solidFill>
                <a:schemeClr val="accent6"/>
              </a:solidFill>
            </a:rPr>
            <a:t>Dans le domaine « appréciation de l’état clinique  et réalisation des soins »</a:t>
          </a:r>
        </a:p>
      </dgm:t>
    </dgm:pt>
    <dgm:pt modelId="{83A1F7EF-57E9-45AD-A128-AF021DEDC780}" type="parTrans" cxnId="{2E2FE49C-2DB5-432C-9AF7-0E9E87B8901B}">
      <dgm:prSet/>
      <dgm:spPr/>
      <dgm:t>
        <a:bodyPr/>
        <a:lstStyle/>
        <a:p>
          <a:endParaRPr lang="fr-FR"/>
        </a:p>
      </dgm:t>
    </dgm:pt>
    <dgm:pt modelId="{6F57BDE4-077E-4D3C-83DC-DEF47A66D039}" type="sibTrans" cxnId="{2E2FE49C-2DB5-432C-9AF7-0E9E87B8901B}">
      <dgm:prSet/>
      <dgm:spPr/>
      <dgm:t>
        <a:bodyPr/>
        <a:lstStyle/>
        <a:p>
          <a:endParaRPr lang="fr-FR"/>
        </a:p>
      </dgm:t>
    </dgm:pt>
    <dgm:pt modelId="{6A10C7EB-9D11-4D84-92CF-A006FC143280}" type="pres">
      <dgm:prSet presAssocID="{E639D8B6-2E8D-41A3-8384-7497635AA63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91A5E4B4-B388-43F2-B65A-E59B83E460DE}" type="pres">
      <dgm:prSet presAssocID="{83A4DAD8-892D-4548-BF33-F814293E7CF6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74BA0A-0121-4064-838A-0A911BC0F34E}" type="pres">
      <dgm:prSet presAssocID="{83A4DAD8-892D-4548-BF33-F814293E7CF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80B4A0-BD91-4CC0-921E-44FCD45F4767}" type="pres">
      <dgm:prSet presAssocID="{4F25858B-DC0C-4DC3-B7CE-E80DDCFA988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E173DD-7EE5-4E6D-BDF1-F1DCBA1A98D7}" type="pres">
      <dgm:prSet presAssocID="{4F25858B-DC0C-4DC3-B7CE-E80DDCFA988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EC285D-BC56-4D8B-A913-F62675C459CC}" type="pres">
      <dgm:prSet presAssocID="{868C5E0F-609F-482D-BF12-C9AE1394A9B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7C9DC3-8570-4BD3-9FC5-E97CDB2EA939}" type="pres">
      <dgm:prSet presAssocID="{868C5E0F-609F-482D-BF12-C9AE1394A9B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D3C370F-2BD0-4BE1-B82B-6F48B02C46A6}" srcId="{E639D8B6-2E8D-41A3-8384-7497635AA635}" destId="{83A4DAD8-892D-4548-BF33-F814293E7CF6}" srcOrd="0" destOrd="0" parTransId="{19765D4E-0AD7-4A05-AB6F-683275697B14}" sibTransId="{42D9DFB6-FBF5-409A-A640-061FE79EB187}"/>
    <dgm:cxn modelId="{B40E2E6B-D464-45C8-8E2B-01B343EC9E3C}" type="presOf" srcId="{62453F0B-25CD-43CC-A523-7630BF6510C9}" destId="{8774BA0A-0121-4064-838A-0A911BC0F34E}" srcOrd="0" destOrd="0" presId="urn:microsoft.com/office/officeart/2009/3/layout/IncreasingArrowsProcess"/>
    <dgm:cxn modelId="{03046606-0671-4AD2-AC4B-5432522EE8D7}" type="presOf" srcId="{83A4DAD8-892D-4548-BF33-F814293E7CF6}" destId="{91A5E4B4-B388-43F2-B65A-E59B83E460DE}" srcOrd="0" destOrd="0" presId="urn:microsoft.com/office/officeart/2009/3/layout/IncreasingArrowsProcess"/>
    <dgm:cxn modelId="{E7745DA2-2686-4DDE-81DA-88F9B794BF28}" srcId="{4F25858B-DC0C-4DC3-B7CE-E80DDCFA9885}" destId="{DEE49E90-8E77-4381-8192-4C1AF89C9639}" srcOrd="0" destOrd="0" parTransId="{0E93AF62-0BC3-483E-A2B6-84943C9E7EAA}" sibTransId="{F1EE9871-DE14-4B47-9048-47E779EFBA84}"/>
    <dgm:cxn modelId="{8D323C71-93C5-409B-AA8E-E69DF8ADF8A6}" srcId="{E639D8B6-2E8D-41A3-8384-7497635AA635}" destId="{868C5E0F-609F-482D-BF12-C9AE1394A9BB}" srcOrd="2" destOrd="0" parTransId="{2267C5C5-8EB5-40EB-8845-AF77DAFB33A4}" sibTransId="{DD66EA37-58F1-47E0-A44F-85EDC0B13C74}"/>
    <dgm:cxn modelId="{4A3DE253-06D4-4C6C-8195-522C5D70333B}" type="presOf" srcId="{E639D8B6-2E8D-41A3-8384-7497635AA635}" destId="{6A10C7EB-9D11-4D84-92CF-A006FC143280}" srcOrd="0" destOrd="0" presId="urn:microsoft.com/office/officeart/2009/3/layout/IncreasingArrowsProcess"/>
    <dgm:cxn modelId="{3A592EAB-DFC2-470E-86B2-7AE89D44B2E3}" srcId="{83A4DAD8-892D-4548-BF33-F814293E7CF6}" destId="{62453F0B-25CD-43CC-A523-7630BF6510C9}" srcOrd="0" destOrd="0" parTransId="{22BB1DBB-DD7D-41D5-9A28-4F96427EF4E4}" sibTransId="{5AC8748C-57EA-47C8-A185-06B4FC208BC4}"/>
    <dgm:cxn modelId="{721BA67A-5843-4D30-8C54-75202EEB391C}" type="presOf" srcId="{DEE49E90-8E77-4381-8192-4C1AF89C9639}" destId="{73E173DD-7EE5-4E6D-BDF1-F1DCBA1A98D7}" srcOrd="0" destOrd="0" presId="urn:microsoft.com/office/officeart/2009/3/layout/IncreasingArrowsProcess"/>
    <dgm:cxn modelId="{63C3A79A-E5B6-4C68-B53E-89D3DB6F47C7}" type="presOf" srcId="{CF8911AC-E605-4E74-AF01-D0A392B18551}" destId="{B57C9DC3-8570-4BD3-9FC5-E97CDB2EA939}" srcOrd="0" destOrd="0" presId="urn:microsoft.com/office/officeart/2009/3/layout/IncreasingArrowsProcess"/>
    <dgm:cxn modelId="{06E005B7-8EE1-4EC6-BAD5-4F6AB4E0B109}" srcId="{E639D8B6-2E8D-41A3-8384-7497635AA635}" destId="{4F25858B-DC0C-4DC3-B7CE-E80DDCFA9885}" srcOrd="1" destOrd="0" parTransId="{C9CFDFEA-0465-44E4-9376-A9A6B65258FD}" sibTransId="{94F4AD78-5B7F-4043-B2DB-62FA7B921D2B}"/>
    <dgm:cxn modelId="{2E2FE49C-2DB5-432C-9AF7-0E9E87B8901B}" srcId="{868C5E0F-609F-482D-BF12-C9AE1394A9BB}" destId="{CF8911AC-E605-4E74-AF01-D0A392B18551}" srcOrd="0" destOrd="0" parTransId="{83A1F7EF-57E9-45AD-A128-AF021DEDC780}" sibTransId="{6F57BDE4-077E-4D3C-83DC-DEF47A66D039}"/>
    <dgm:cxn modelId="{75C57F8C-B333-441D-A0EE-58ADCCB77A3C}" type="presOf" srcId="{4F25858B-DC0C-4DC3-B7CE-E80DDCFA9885}" destId="{4C80B4A0-BD91-4CC0-921E-44FCD45F4767}" srcOrd="0" destOrd="0" presId="urn:microsoft.com/office/officeart/2009/3/layout/IncreasingArrowsProcess"/>
    <dgm:cxn modelId="{2B9DDA3E-1D06-442B-8F73-28A1DBAF530B}" type="presOf" srcId="{868C5E0F-609F-482D-BF12-C9AE1394A9BB}" destId="{DEEC285D-BC56-4D8B-A913-F62675C459CC}" srcOrd="0" destOrd="0" presId="urn:microsoft.com/office/officeart/2009/3/layout/IncreasingArrowsProcess"/>
    <dgm:cxn modelId="{15169333-749C-49D5-8081-4112B90F9D9D}" type="presParOf" srcId="{6A10C7EB-9D11-4D84-92CF-A006FC143280}" destId="{91A5E4B4-B388-43F2-B65A-E59B83E460DE}" srcOrd="0" destOrd="0" presId="urn:microsoft.com/office/officeart/2009/3/layout/IncreasingArrowsProcess"/>
    <dgm:cxn modelId="{9DC7377C-A892-4820-919C-C2D2AA098A58}" type="presParOf" srcId="{6A10C7EB-9D11-4D84-92CF-A006FC143280}" destId="{8774BA0A-0121-4064-838A-0A911BC0F34E}" srcOrd="1" destOrd="0" presId="urn:microsoft.com/office/officeart/2009/3/layout/IncreasingArrowsProcess"/>
    <dgm:cxn modelId="{6E2B08C3-4C8E-4FC3-9D60-9E0A01A2937A}" type="presParOf" srcId="{6A10C7EB-9D11-4D84-92CF-A006FC143280}" destId="{4C80B4A0-BD91-4CC0-921E-44FCD45F4767}" srcOrd="2" destOrd="0" presId="urn:microsoft.com/office/officeart/2009/3/layout/IncreasingArrowsProcess"/>
    <dgm:cxn modelId="{7A53CC16-5545-4379-BD01-A5728D8F34DA}" type="presParOf" srcId="{6A10C7EB-9D11-4D84-92CF-A006FC143280}" destId="{73E173DD-7EE5-4E6D-BDF1-F1DCBA1A98D7}" srcOrd="3" destOrd="0" presId="urn:microsoft.com/office/officeart/2009/3/layout/IncreasingArrowsProcess"/>
    <dgm:cxn modelId="{65E7DF55-5910-40FA-8DA8-6F290D191B6D}" type="presParOf" srcId="{6A10C7EB-9D11-4D84-92CF-A006FC143280}" destId="{DEEC285D-BC56-4D8B-A913-F62675C459CC}" srcOrd="4" destOrd="0" presId="urn:microsoft.com/office/officeart/2009/3/layout/IncreasingArrowsProcess"/>
    <dgm:cxn modelId="{57342698-A156-4862-9C92-82A809E1B294}" type="presParOf" srcId="{6A10C7EB-9D11-4D84-92CF-A006FC143280}" destId="{B57C9DC3-8570-4BD3-9FC5-E97CDB2EA93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5E4B4-B388-43F2-B65A-E59B83E460DE}">
      <dsp:nvSpPr>
        <dsp:cNvPr id="0" name=""/>
        <dsp:cNvSpPr/>
      </dsp:nvSpPr>
      <dsp:spPr>
        <a:xfrm>
          <a:off x="0" y="170606"/>
          <a:ext cx="9580977" cy="13953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21513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/>
            <a:t>TOUJOURS SOUS LA RESPONSABILITE IDE</a:t>
          </a:r>
          <a:endParaRPr lang="fr-FR" sz="2600" b="1" kern="1200" dirty="0"/>
        </a:p>
      </dsp:txBody>
      <dsp:txXfrm>
        <a:off x="0" y="519445"/>
        <a:ext cx="9232138" cy="697677"/>
      </dsp:txXfrm>
    </dsp:sp>
    <dsp:sp modelId="{8774BA0A-0121-4064-838A-0A911BC0F34E}">
      <dsp:nvSpPr>
        <dsp:cNvPr id="0" name=""/>
        <dsp:cNvSpPr/>
      </dsp:nvSpPr>
      <dsp:spPr>
        <a:xfrm>
          <a:off x="0" y="1246626"/>
          <a:ext cx="2950940" cy="2687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>
              <a:solidFill>
                <a:schemeClr val="accent5"/>
              </a:solidFill>
            </a:rPr>
            <a:t>5 DOMAINES D’ACTIVITES ( bloc )  </a:t>
          </a:r>
        </a:p>
      </dsp:txBody>
      <dsp:txXfrm>
        <a:off x="0" y="1246626"/>
        <a:ext cx="2950940" cy="2687968"/>
      </dsp:txXfrm>
    </dsp:sp>
    <dsp:sp modelId="{4C80B4A0-BD91-4CC0-921E-44FCD45F4767}">
      <dsp:nvSpPr>
        <dsp:cNvPr id="0" name=""/>
        <dsp:cNvSpPr/>
      </dsp:nvSpPr>
      <dsp:spPr>
        <a:xfrm>
          <a:off x="2950940" y="635724"/>
          <a:ext cx="6630036" cy="13953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207253"/>
                <a:satOff val="19748"/>
                <a:lumOff val="-8236"/>
                <a:alphaOff val="0"/>
                <a:shade val="85000"/>
                <a:satMod val="130000"/>
              </a:schemeClr>
            </a:gs>
            <a:gs pos="34000">
              <a:schemeClr val="accent5">
                <a:hueOff val="207253"/>
                <a:satOff val="19748"/>
                <a:lumOff val="-8236"/>
                <a:alphaOff val="0"/>
                <a:shade val="87000"/>
                <a:satMod val="125000"/>
              </a:schemeClr>
            </a:gs>
            <a:gs pos="70000">
              <a:schemeClr val="accent5">
                <a:hueOff val="207253"/>
                <a:satOff val="19748"/>
                <a:lumOff val="-823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07253"/>
                <a:satOff val="19748"/>
                <a:lumOff val="-823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151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Nouveaux domaines </a:t>
          </a:r>
          <a:endParaRPr lang="fr-FR" sz="2400" b="1" kern="1200" dirty="0"/>
        </a:p>
      </dsp:txBody>
      <dsp:txXfrm>
        <a:off x="2950940" y="984563"/>
        <a:ext cx="6281197" cy="697677"/>
      </dsp:txXfrm>
    </dsp:sp>
    <dsp:sp modelId="{73E173DD-7EE5-4E6D-BDF1-F1DCBA1A98D7}">
      <dsp:nvSpPr>
        <dsp:cNvPr id="0" name=""/>
        <dsp:cNvSpPr/>
      </dsp:nvSpPr>
      <dsp:spPr>
        <a:xfrm>
          <a:off x="2950940" y="1711744"/>
          <a:ext cx="2950940" cy="2687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07253"/>
              <a:satOff val="19748"/>
              <a:lumOff val="-8236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>
              <a:solidFill>
                <a:srgbClr val="38AA71"/>
              </a:solidFill>
            </a:rPr>
            <a:t>Raisonnement clinique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>
              <a:solidFill>
                <a:srgbClr val="38AA71"/>
              </a:solidFill>
            </a:rPr>
            <a:t>Qualité et gestion des risques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>
              <a:solidFill>
                <a:srgbClr val="38AA71"/>
              </a:solidFill>
            </a:rPr>
            <a:t>formation des pairs</a:t>
          </a:r>
        </a:p>
      </dsp:txBody>
      <dsp:txXfrm>
        <a:off x="2950940" y="1711744"/>
        <a:ext cx="2950940" cy="2687968"/>
      </dsp:txXfrm>
    </dsp:sp>
    <dsp:sp modelId="{DEEC285D-BC56-4D8B-A913-F62675C459CC}">
      <dsp:nvSpPr>
        <dsp:cNvPr id="0" name=""/>
        <dsp:cNvSpPr/>
      </dsp:nvSpPr>
      <dsp:spPr>
        <a:xfrm>
          <a:off x="5901881" y="1100842"/>
          <a:ext cx="3679095" cy="13953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414507"/>
                <a:satOff val="39495"/>
                <a:lumOff val="-16471"/>
                <a:alphaOff val="0"/>
                <a:shade val="85000"/>
                <a:satMod val="130000"/>
              </a:schemeClr>
            </a:gs>
            <a:gs pos="34000">
              <a:schemeClr val="accent5">
                <a:hueOff val="414507"/>
                <a:satOff val="39495"/>
                <a:lumOff val="-16471"/>
                <a:alphaOff val="0"/>
                <a:shade val="87000"/>
                <a:satMod val="125000"/>
              </a:schemeClr>
            </a:gs>
            <a:gs pos="70000">
              <a:schemeClr val="accent5">
                <a:hueOff val="414507"/>
                <a:satOff val="39495"/>
                <a:lumOff val="-164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414507"/>
                <a:satOff val="39495"/>
                <a:lumOff val="-164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1513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Nouveaux actes</a:t>
          </a:r>
          <a:endParaRPr lang="fr-FR" sz="2400" b="1" kern="1200" dirty="0"/>
        </a:p>
      </dsp:txBody>
      <dsp:txXfrm>
        <a:off x="5901881" y="1449681"/>
        <a:ext cx="3330256" cy="697677"/>
      </dsp:txXfrm>
    </dsp:sp>
    <dsp:sp modelId="{B57C9DC3-8570-4BD3-9FC5-E97CDB2EA939}">
      <dsp:nvSpPr>
        <dsp:cNvPr id="0" name=""/>
        <dsp:cNvSpPr/>
      </dsp:nvSpPr>
      <dsp:spPr>
        <a:xfrm>
          <a:off x="5901881" y="2176863"/>
          <a:ext cx="2950940" cy="26486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14507"/>
              <a:satOff val="39495"/>
              <a:lumOff val="-16471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>
              <a:solidFill>
                <a:schemeClr val="accent6"/>
              </a:solidFill>
            </a:rPr>
            <a:t>Dans le domaine « appréciation de l’état clinique  et réalisation des soins »</a:t>
          </a:r>
        </a:p>
      </dsp:txBody>
      <dsp:txXfrm>
        <a:off x="5901881" y="2176863"/>
        <a:ext cx="2950940" cy="264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DBA1A-DF64-4D24-BC36-78E26038C626}" type="datetimeFigureOut">
              <a:rPr lang="fr-FR" smtClean="0"/>
              <a:t>29/09/2022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C7C5C-36D5-4062-BCD7-A0D7BA814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05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13316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697188-1A88-4EEA-BB76-17BD68C43B08}" type="datetime1">
              <a:rPr lang="fr-FR" altLang="fr-FR" smtClean="0">
                <a:solidFill>
                  <a:srgbClr val="000000"/>
                </a:solidFill>
              </a:rPr>
              <a:pPr/>
              <a:t>29/09/2022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3317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D0E960-1E3F-4A6E-AB3F-02FE7FD9B4BC}" type="slidenum">
              <a:rPr lang="fr-FR" altLang="fr-FR" smtClean="0">
                <a:solidFill>
                  <a:srgbClr val="000000"/>
                </a:solidFill>
              </a:rPr>
              <a:pPr/>
              <a:t>6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5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76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7A957-998A-4096-A0AD-2A5EBB2BB562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6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1198-2F20-4830-8D68-4786CC47D818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85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A2B6B-AB1A-4A70-84C8-2F3DE2C43A9D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651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4932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4AD-C07F-4E12-8186-6DEA802E916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0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3A38-C848-43B1-85F3-85A09797E1A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7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7D39-028E-4099-9086-62D22161F71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39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63B7-5DAA-410A-ABBB-76265FDAD4A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92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B9A6-22CF-4A41-A29B-675E55E429A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96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D47D-B758-4CC0-8563-E94E937BD7B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92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75304-3EB6-493A-9699-43EE3C53A9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8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FFD08-4AFB-476D-BF05-B447E7721380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841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B71-B30C-4885-A547-A6E363C6725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84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D225-4854-4994-B65E-2F0846A30ED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45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C7CE-099A-46C8-A7CC-BA31D93FADA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99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9FD-6214-4A6C-B2E3-77A5F8E8C8F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01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3440-2ACE-41E6-AF6F-C1CEF32FE3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48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5043-3653-43BC-AB77-E4163B5D4D4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61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DD8F-71A7-40B0-89C2-21C47378F64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03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9168-76F7-43F3-A079-2FBE7FC1423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94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2182-5476-4201-89DA-4658D58B2A5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77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73CC-490D-4EBF-B4D6-46264935973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5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F71B6-9A86-4CAF-B8AC-76676C26D732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386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B0C6-3970-45B8-9298-0A4702E2668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59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2E4A-E5BC-4427-90A2-A731CA61878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0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C7428-9DEA-402F-BB15-BF7AF1EE528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11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D1CB-1966-400E-8FB5-13B4C85751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50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1C5E-561C-44CB-8076-5076793C99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9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49C12-4D6D-40EF-B6B8-D1F74C9BECAD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7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6FE22-0CE5-45ED-AF29-AC43E39660A0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65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4DBDF-4A84-44F7-AAE9-0188BF9606C0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37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FDD0B-5B6E-4945-942B-A87A2B36FA8D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27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8DCB8-74C5-4611-BF31-00201A72BF5D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69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DAB2D-B245-431E-B58F-D130F9EE6B24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69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5B5D1-2CEF-4197-B10A-23C77F0F7D8E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01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20E35-11FB-4570-B1C5-FFBC07D0E83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7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1220-395D-4EAF-9193-0140FC1E8CD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1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euille%20de%20stage%20AS.pdf" TargetMode="External"/><Relationship Id="rId2" Type="http://schemas.openxmlformats.org/officeDocument/2006/relationships/hyperlink" Target="Port%20Folio%20EAS.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Formation AS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IFAS – promotion </a:t>
            </a:r>
            <a:r>
              <a:rPr lang="fr-FR" dirty="0" smtClean="0"/>
              <a:t>2022/2023 </a:t>
            </a:r>
            <a:r>
              <a:rPr lang="fr-FR" dirty="0" smtClean="0"/>
              <a:t>– référentiel 531 081 </a:t>
            </a:r>
            <a:r>
              <a:rPr lang="fr-FR" sz="1400" dirty="0" smtClean="0"/>
              <a:t>JO 10 juin 2021</a:t>
            </a:r>
            <a:endParaRPr lang="fr-FR" sz="1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C74E-9EE2-442B-9393-9B795CF787C3}" type="datetime1">
              <a:rPr lang="fr-FR" smtClean="0"/>
              <a:t>29/09/2022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IFPS Lisieux - S.PETIT - P.DELAHAYE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5DAC-144F-4EEE-B405-815060E44C6E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89" y="444137"/>
            <a:ext cx="3048000" cy="12279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67" y="6486288"/>
            <a:ext cx="774227" cy="3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7A957-998A-4096-A0AD-2A5EBB2BB562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43" y="592183"/>
            <a:ext cx="10295909" cy="564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8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Parcours allégés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2800" dirty="0" smtClean="0"/>
              <a:t>Un parcours personnalisé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8424D-C7D4-400C-9CEF-E37989AFFD15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493" y="178229"/>
            <a:ext cx="304826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FE13-42DE-4EC0-B1A5-40CFFA88812C}" type="datetime1">
              <a:rPr lang="fr-FR" smtClean="0"/>
              <a:t>29/09/2022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IFPS Lisieux - S.PETIT - P.DELAHAYE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2E27-31BA-49B6-ACEF-66B63AAF6D41}" type="slidenum">
              <a:rPr lang="fr-FR" smtClean="0"/>
              <a:t>12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85" y="6486885"/>
            <a:ext cx="774259" cy="310923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17294" y="134803"/>
            <a:ext cx="1154158" cy="2483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28" y="623887"/>
            <a:ext cx="9090346" cy="55813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50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6543" y="485838"/>
            <a:ext cx="7467600" cy="1143000"/>
          </a:xfrm>
        </p:spPr>
        <p:txBody>
          <a:bodyPr>
            <a:normAutofit/>
          </a:bodyPr>
          <a:lstStyle/>
          <a:p>
            <a:r>
              <a:rPr lang="fr-FR" sz="3200" cap="none" dirty="0" smtClean="0"/>
              <a:t>Durée des stages  ( Réf p.16 ) </a:t>
            </a:r>
            <a:endParaRPr lang="fr-FR" sz="3200" cap="non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5701" y="1906524"/>
            <a:ext cx="8915836" cy="3736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22 semaines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de 35 heures réparties en 4 périodes de stage</a:t>
            </a:r>
          </a:p>
          <a:p>
            <a:pPr marL="0" indent="0">
              <a:buNone/>
            </a:pPr>
            <a:endParaRPr 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5 semaines : </a:t>
            </a:r>
            <a:r>
              <a:rPr lang="fr-FR" sz="2400" dirty="0" smtClean="0">
                <a:solidFill>
                  <a:schemeClr val="tx1"/>
                </a:solidFill>
              </a:rPr>
              <a:t>10 </a:t>
            </a:r>
            <a:r>
              <a:rPr lang="fr-FR" sz="2400" dirty="0" smtClean="0">
                <a:solidFill>
                  <a:schemeClr val="tx1"/>
                </a:solidFill>
              </a:rPr>
              <a:t>octobre au </a:t>
            </a:r>
            <a:r>
              <a:rPr lang="fr-FR" sz="2400" dirty="0" smtClean="0">
                <a:solidFill>
                  <a:schemeClr val="tx1"/>
                </a:solidFill>
              </a:rPr>
              <a:t>10 </a:t>
            </a:r>
            <a:r>
              <a:rPr lang="fr-FR" sz="2400" dirty="0" smtClean="0">
                <a:solidFill>
                  <a:schemeClr val="tx1"/>
                </a:solidFill>
              </a:rPr>
              <a:t>novembre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5 semaines : </a:t>
            </a:r>
            <a:r>
              <a:rPr lang="fr-FR" sz="2400" dirty="0" smtClean="0">
                <a:solidFill>
                  <a:schemeClr val="tx1"/>
                </a:solidFill>
              </a:rPr>
              <a:t>02 </a:t>
            </a:r>
            <a:r>
              <a:rPr lang="fr-FR" sz="2400" dirty="0" smtClean="0">
                <a:solidFill>
                  <a:schemeClr val="tx1"/>
                </a:solidFill>
              </a:rPr>
              <a:t>janvier au </a:t>
            </a:r>
            <a:r>
              <a:rPr lang="fr-FR" sz="2400" dirty="0" smtClean="0">
                <a:solidFill>
                  <a:schemeClr val="tx1"/>
                </a:solidFill>
              </a:rPr>
              <a:t>05 </a:t>
            </a:r>
            <a:r>
              <a:rPr lang="fr-FR" sz="2400" dirty="0" smtClean="0">
                <a:solidFill>
                  <a:schemeClr val="tx1"/>
                </a:solidFill>
              </a:rPr>
              <a:t>février                4 </a:t>
            </a:r>
            <a:r>
              <a:rPr lang="fr-FR" sz="2400" dirty="0">
                <a:solidFill>
                  <a:schemeClr val="tx1"/>
                </a:solidFill>
              </a:rPr>
              <a:t>périodes de stage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5 semaines : </a:t>
            </a:r>
            <a:r>
              <a:rPr lang="fr-FR" sz="2400" dirty="0" smtClean="0">
                <a:solidFill>
                  <a:schemeClr val="tx1"/>
                </a:solidFill>
              </a:rPr>
              <a:t>27 mars </a:t>
            </a:r>
            <a:r>
              <a:rPr lang="fr-FR" sz="2400" dirty="0" smtClean="0">
                <a:solidFill>
                  <a:schemeClr val="tx1"/>
                </a:solidFill>
              </a:rPr>
              <a:t>au </a:t>
            </a:r>
            <a:r>
              <a:rPr lang="fr-FR" sz="2400" dirty="0" smtClean="0">
                <a:solidFill>
                  <a:schemeClr val="tx1"/>
                </a:solidFill>
              </a:rPr>
              <a:t>30 </a:t>
            </a:r>
            <a:r>
              <a:rPr lang="fr-FR" sz="2400" dirty="0" smtClean="0">
                <a:solidFill>
                  <a:schemeClr val="tx1"/>
                </a:solidFill>
              </a:rPr>
              <a:t>mai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7 semaines : </a:t>
            </a:r>
            <a:r>
              <a:rPr lang="fr-FR" sz="2400" dirty="0" smtClean="0">
                <a:solidFill>
                  <a:schemeClr val="tx1"/>
                </a:solidFill>
              </a:rPr>
              <a:t>8 </a:t>
            </a:r>
            <a:r>
              <a:rPr lang="fr-FR" sz="2400" dirty="0" smtClean="0">
                <a:solidFill>
                  <a:schemeClr val="tx1"/>
                </a:solidFill>
              </a:rPr>
              <a:t>juin au </a:t>
            </a:r>
            <a:r>
              <a:rPr lang="fr-FR" sz="2400" dirty="0" smtClean="0">
                <a:solidFill>
                  <a:schemeClr val="tx1"/>
                </a:solidFill>
              </a:rPr>
              <a:t>26 </a:t>
            </a:r>
            <a:r>
              <a:rPr lang="fr-FR" sz="2400" dirty="0" smtClean="0">
                <a:solidFill>
                  <a:schemeClr val="tx1"/>
                </a:solidFill>
              </a:rPr>
              <a:t>juillet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61" y="6459785"/>
            <a:ext cx="774259" cy="310923"/>
          </a:xfrm>
          <a:prstGeom prst="rect">
            <a:avLst/>
          </a:prstGeom>
        </p:spPr>
      </p:pic>
      <p:sp>
        <p:nvSpPr>
          <p:cNvPr id="6" name="Accolade fermante 5"/>
          <p:cNvSpPr/>
          <p:nvPr/>
        </p:nvSpPr>
        <p:spPr>
          <a:xfrm>
            <a:off x="6156959" y="2803833"/>
            <a:ext cx="400595" cy="194201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118" y="130249"/>
            <a:ext cx="304826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20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Typologies de stage </a:t>
            </a:r>
            <a:endParaRPr lang="fr-FR" sz="32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1097280" y="1913707"/>
            <a:ext cx="1820091" cy="4023359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5 semaines</a:t>
            </a:r>
          </a:p>
          <a:p>
            <a:r>
              <a:rPr lang="fr-FR" dirty="0"/>
              <a:t>5 semaines</a:t>
            </a:r>
          </a:p>
          <a:p>
            <a:r>
              <a:rPr lang="fr-FR" dirty="0"/>
              <a:t>5 </a:t>
            </a:r>
            <a:r>
              <a:rPr lang="fr-FR" dirty="0" smtClean="0"/>
              <a:t>semaines</a:t>
            </a:r>
          </a:p>
          <a:p>
            <a:endParaRPr lang="fr-FR" dirty="0"/>
          </a:p>
          <a:p>
            <a:r>
              <a:rPr lang="fr-FR" dirty="0" smtClean="0"/>
              <a:t>7 semaines 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3056708" y="2090056"/>
            <a:ext cx="5300301" cy="3670663"/>
          </a:xfrm>
        </p:spPr>
        <p:txBody>
          <a:bodyPr/>
          <a:lstStyle/>
          <a:p>
            <a:endParaRPr lang="fr-FR" dirty="0" smtClean="0"/>
          </a:p>
          <a:p>
            <a:r>
              <a:rPr lang="fr-FR" b="1" dirty="0" smtClean="0"/>
              <a:t>Personnes en situation de handicap physique ou psychique </a:t>
            </a:r>
            <a:r>
              <a:rPr lang="fr-FR" dirty="0" smtClean="0"/>
              <a:t>: HPP- HANDICAP PSY et PHY</a:t>
            </a:r>
          </a:p>
          <a:p>
            <a:r>
              <a:rPr lang="fr-FR" b="1" dirty="0" smtClean="0"/>
              <a:t>Personnes âgées</a:t>
            </a:r>
            <a:r>
              <a:rPr lang="fr-FR" dirty="0" smtClean="0"/>
              <a:t> : GER- PERSONNES AGEES                           </a:t>
            </a:r>
          </a:p>
          <a:p>
            <a:r>
              <a:rPr lang="fr-FR" dirty="0" smtClean="0"/>
              <a:t>Services court séjour : SCD-MCO</a:t>
            </a:r>
          </a:p>
          <a:p>
            <a:endParaRPr lang="fr-FR" dirty="0" smtClean="0"/>
          </a:p>
          <a:p>
            <a:r>
              <a:rPr lang="fr-FR" dirty="0" smtClean="0"/>
              <a:t>Stage projet professionnel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A0A4BA-F749-4451-BCA4-59970831D41A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39799" y="2298501"/>
            <a:ext cx="408468" cy="19630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89" y="2132017"/>
            <a:ext cx="408467" cy="2665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75046" y="3280044"/>
            <a:ext cx="2011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4 périodes de stage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543" y="286603"/>
            <a:ext cx="304826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Typologies de stage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Lisieux et alentours</a:t>
            </a:r>
          </a:p>
          <a:p>
            <a:pPr marL="0" indent="0">
              <a:buNone/>
            </a:pPr>
            <a:r>
              <a:rPr lang="fr-FR" dirty="0" smtClean="0"/>
              <a:t>Cote Fleurie</a:t>
            </a:r>
          </a:p>
          <a:p>
            <a:pPr marL="0" indent="0">
              <a:buNone/>
            </a:pPr>
            <a:r>
              <a:rPr lang="fr-FR" dirty="0" smtClean="0"/>
              <a:t>Orbec </a:t>
            </a:r>
          </a:p>
          <a:p>
            <a:pPr marL="0" indent="0">
              <a:buNone/>
            </a:pPr>
            <a:r>
              <a:rPr lang="fr-FR" dirty="0" smtClean="0"/>
              <a:t>Vimoutiers</a:t>
            </a:r>
          </a:p>
          <a:p>
            <a:pPr marL="0" indent="0">
              <a:buNone/>
            </a:pPr>
            <a:r>
              <a:rPr lang="fr-FR" dirty="0" smtClean="0"/>
              <a:t>Quelques places dans l’Eure et à Caen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800" dirty="0" smtClean="0"/>
              <a:t>PERMIS DE CONDUIRE +++++</a:t>
            </a:r>
            <a:endParaRPr lang="fr-FR" sz="2800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023360"/>
          </a:xfrm>
        </p:spPr>
        <p:txBody>
          <a:bodyPr/>
          <a:lstStyle/>
          <a:p>
            <a:endParaRPr lang="fr-FR" dirty="0" smtClean="0"/>
          </a:p>
          <a:p>
            <a:endParaRPr lang="fr-FR" sz="2800" dirty="0" smtClean="0"/>
          </a:p>
          <a:p>
            <a:r>
              <a:rPr lang="fr-FR" sz="2800" dirty="0" smtClean="0"/>
              <a:t>VACCINATION OBLIGATOIRE </a:t>
            </a:r>
          </a:p>
          <a:p>
            <a:endParaRPr lang="fr-FR" dirty="0"/>
          </a:p>
          <a:p>
            <a:r>
              <a:rPr lang="fr-FR" dirty="0" smtClean="0"/>
              <a:t>Carnet vaccinal à jour </a:t>
            </a:r>
          </a:p>
          <a:p>
            <a:r>
              <a:rPr lang="fr-FR" dirty="0" smtClean="0"/>
              <a:t>Hépatite B </a:t>
            </a:r>
            <a:r>
              <a:rPr lang="fr-FR" dirty="0" smtClean="0"/>
              <a:t>( </a:t>
            </a:r>
            <a:r>
              <a:rPr lang="fr-FR" dirty="0" smtClean="0"/>
              <a:t>sérologie ) </a:t>
            </a:r>
            <a:r>
              <a:rPr lang="fr-FR" dirty="0"/>
              <a:t>+++ </a:t>
            </a:r>
            <a:endParaRPr lang="fr-FR" dirty="0" smtClean="0"/>
          </a:p>
          <a:p>
            <a:r>
              <a:rPr lang="fr-FR" dirty="0" smtClean="0"/>
              <a:t>COVID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D0E7F-493A-4E86-AEE2-E7DA016710E5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261" y="2264229"/>
            <a:ext cx="3035219" cy="14443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84627"/>
            <a:ext cx="3533700" cy="21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550" y="1743641"/>
            <a:ext cx="10690363" cy="4276159"/>
          </a:xfrm>
        </p:spPr>
        <p:txBody>
          <a:bodyPr>
            <a:normAutofit fontScale="70000" lnSpcReduction="20000"/>
          </a:bodyPr>
          <a:lstStyle/>
          <a:p>
            <a:r>
              <a:rPr lang="fr-FR" sz="4000" b="1" dirty="0" smtClean="0">
                <a:solidFill>
                  <a:schemeClr val="accent1"/>
                </a:solidFill>
              </a:rPr>
              <a:t>4 périodes </a:t>
            </a:r>
            <a:r>
              <a:rPr lang="fr-FR" sz="4000" b="1" dirty="0">
                <a:solidFill>
                  <a:schemeClr val="accent1"/>
                </a:solidFill>
              </a:rPr>
              <a:t>de stages </a:t>
            </a:r>
            <a:r>
              <a:rPr lang="fr-FR" sz="4000" dirty="0"/>
              <a:t>à réaliser en milieu professionnel</a:t>
            </a:r>
            <a:r>
              <a:rPr lang="fr-FR" sz="4000" dirty="0" smtClean="0"/>
              <a:t>.. </a:t>
            </a:r>
            <a:r>
              <a:rPr lang="fr-FR" sz="4000" u="sng" dirty="0" smtClean="0"/>
              <a:t>au </a:t>
            </a:r>
            <a:r>
              <a:rPr lang="fr-FR" sz="4000" u="sng" dirty="0"/>
              <a:t>moins une période auprès de personnes en situation de handicap physique ou psychique, et une période auprès de personnes âgées.</a:t>
            </a:r>
            <a:endParaRPr lang="fr-FR" sz="4000" dirty="0"/>
          </a:p>
          <a:p>
            <a:r>
              <a:rPr lang="fr-FR" sz="4000" b="1" dirty="0" smtClean="0">
                <a:solidFill>
                  <a:schemeClr val="accent1"/>
                </a:solidFill>
              </a:rPr>
              <a:t>3 stages </a:t>
            </a:r>
            <a:r>
              <a:rPr lang="fr-FR" sz="4000" b="1" dirty="0">
                <a:solidFill>
                  <a:schemeClr val="accent1"/>
                </a:solidFill>
              </a:rPr>
              <a:t>de cinq semaines </a:t>
            </a:r>
            <a:endParaRPr lang="fr-FR" sz="4000" b="1" dirty="0" smtClean="0">
              <a:solidFill>
                <a:schemeClr val="accent1"/>
              </a:solidFill>
            </a:endParaRPr>
          </a:p>
          <a:p>
            <a:r>
              <a:rPr lang="fr-FR" sz="4000" b="1" dirty="0" smtClean="0">
                <a:solidFill>
                  <a:schemeClr val="accent1"/>
                </a:solidFill>
              </a:rPr>
              <a:t>1 </a:t>
            </a:r>
            <a:r>
              <a:rPr lang="fr-FR" sz="4000" b="1" dirty="0">
                <a:solidFill>
                  <a:schemeClr val="accent1"/>
                </a:solidFill>
              </a:rPr>
              <a:t>stage de sept semaines</a:t>
            </a:r>
            <a:r>
              <a:rPr lang="fr-FR" sz="4000" dirty="0"/>
              <a:t>, réalisé en fin de </a:t>
            </a:r>
            <a:r>
              <a:rPr lang="fr-FR" sz="4000" dirty="0" smtClean="0"/>
              <a:t>formation exploration </a:t>
            </a:r>
            <a:r>
              <a:rPr lang="fr-FR" sz="4000" dirty="0"/>
              <a:t>ou la consolidation du projet professionnel et le renforcement des compétences de l'apprenant afin de valider l'ensemble des blocs de compétences. </a:t>
            </a:r>
            <a:r>
              <a:rPr lang="fr-FR" sz="4000" u="sng" dirty="0"/>
              <a:t>Il doit être réalisé en </a:t>
            </a:r>
            <a:r>
              <a:rPr lang="fr-FR" sz="4000" b="1" dirty="0">
                <a:solidFill>
                  <a:schemeClr val="accent1"/>
                </a:solidFill>
              </a:rPr>
              <a:t>continu et ne peut être fractionné</a:t>
            </a:r>
            <a:r>
              <a:rPr lang="fr-FR" sz="4000" dirty="0"/>
              <a:t>.</a:t>
            </a:r>
          </a:p>
          <a:p>
            <a:r>
              <a:rPr lang="fr-FR" sz="4000" u="sng" dirty="0"/>
              <a:t>Au cours de ces stages, l'élève réalise au </a:t>
            </a:r>
            <a:r>
              <a:rPr lang="fr-FR" sz="4000" b="1" dirty="0">
                <a:solidFill>
                  <a:schemeClr val="accent1"/>
                </a:solidFill>
              </a:rPr>
              <a:t>moins une expérience de travail de nuit et une expérience de travail le week-end</a:t>
            </a:r>
            <a:r>
              <a:rPr lang="fr-FR" sz="4000" dirty="0">
                <a:solidFill>
                  <a:schemeClr val="accent1"/>
                </a:solidFill>
              </a:rPr>
              <a:t>.</a:t>
            </a:r>
          </a:p>
          <a:p>
            <a:r>
              <a:rPr lang="fr-FR" sz="4000" dirty="0" smtClean="0"/>
              <a:t>EVALUATIONS EN STAGE</a:t>
            </a:r>
            <a:endParaRPr lang="fr-FR" sz="4000" dirty="0"/>
          </a:p>
          <a:p>
            <a:pPr marL="0" indent="0">
              <a:buNone/>
            </a:pP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45C0AF03-38E8-4908-B5CF-FF6D2C4E3B84}" type="datetime1">
              <a:rPr lang="fr-FR" smtClean="0"/>
              <a:t>29/09/2022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C3C5A1E-BDED-4D2F-A0CE-C453017AF3F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 smtClean="0"/>
              <a:t>IFPS Lisieux - S.PETIT - P.DELAHAYE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514" y="215537"/>
            <a:ext cx="3048000" cy="12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</a:t>
            </a:r>
            <a:r>
              <a:rPr lang="fr-FR" dirty="0" smtClean="0"/>
              <a:t>,pendant , après le stage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sz="3200" b="1" dirty="0" smtClean="0"/>
              <a:t>Le Portfolio</a:t>
            </a:r>
          </a:p>
          <a:p>
            <a:pPr algn="ctr"/>
            <a:endParaRPr lang="fr-FR" sz="3200" b="1" dirty="0"/>
          </a:p>
          <a:p>
            <a:r>
              <a:rPr lang="fr-FR" sz="1600" b="1" dirty="0" smtClean="0">
                <a:hlinkClick r:id="rId2" action="ppaction://hlinkfile"/>
              </a:rPr>
              <a:t>Port Folio EAS.pdf</a:t>
            </a:r>
            <a:endParaRPr lang="fr-FR" sz="1600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sz="3200" b="1" dirty="0" smtClean="0"/>
              <a:t>Feuille de stage</a:t>
            </a:r>
          </a:p>
          <a:p>
            <a:pPr algn="ctr"/>
            <a:endParaRPr lang="fr-FR" sz="3200" b="1" dirty="0"/>
          </a:p>
          <a:p>
            <a:r>
              <a:rPr lang="fr-FR" sz="1600" b="1" dirty="0" smtClean="0">
                <a:hlinkClick r:id="rId3" action="ppaction://hlinkfile"/>
              </a:rPr>
              <a:t>Feuille de stage AS.pdf</a:t>
            </a:r>
            <a:endParaRPr lang="fr-FR" sz="16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E3B97-EF26-4A0A-A952-4A703353C916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8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Arrêté du 10 juin 2021 r</a:t>
            </a:r>
            <a:r>
              <a:rPr lang="fr-FR" sz="3200" dirty="0"/>
              <a:t>elatif à la formation conduisant au diplôme d'Etat d'aide-soignant et portant diverses dispositions relatives aux modalités de fonctionnement des instituts de formation paramédicaux</a:t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référentiel 531 081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7D5EB-9141-48C6-9E56-291778A22082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338" y="146251"/>
            <a:ext cx="304826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2025A75F-22D2-4895-A063-F11BD5AC360E}" type="datetime1">
              <a:rPr lang="fr-FR" smtClean="0"/>
              <a:t>29/09/2022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C3C5A1E-BDED-4D2F-A0CE-C453017AF3F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 smtClean="0"/>
              <a:t>IFPS Lisieux - S.PETIT - P.DELAHAYE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970958" y="2842175"/>
            <a:ext cx="10272386" cy="289794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fr-F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CHANGEMENTS ET PERSPECTIVES</a:t>
            </a:r>
            <a:endParaRPr lang="fr-F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341169" y="600115"/>
            <a:ext cx="3417163" cy="300633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La formation</a:t>
            </a:r>
          </a:p>
        </p:txBody>
      </p:sp>
    </p:spTree>
    <p:extLst>
      <p:ext uri="{BB962C8B-B14F-4D97-AF65-F5344CB8AC3E}">
        <p14:creationId xmlns:p14="http://schemas.microsoft.com/office/powerpoint/2010/main" val="37705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CHANGEMENTS </a:t>
            </a:r>
            <a:r>
              <a:rPr lang="fr-F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PERSPECTIVES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2022 :</a:t>
            </a:r>
          </a:p>
          <a:p>
            <a:endParaRPr lang="fr-FR" sz="3600" dirty="0" smtClean="0"/>
          </a:p>
          <a:p>
            <a:r>
              <a:rPr lang="fr-FR" sz="3600" dirty="0" smtClean="0"/>
              <a:t>Quota : </a:t>
            </a:r>
            <a:r>
              <a:rPr lang="fr-FR" sz="3600" dirty="0" smtClean="0"/>
              <a:t>63 </a:t>
            </a:r>
            <a:r>
              <a:rPr lang="fr-FR" sz="3600" dirty="0" smtClean="0"/>
              <a:t>élèves AS</a:t>
            </a:r>
          </a:p>
          <a:p>
            <a:r>
              <a:rPr lang="fr-FR" sz="3600" dirty="0" smtClean="0"/>
              <a:t>+ </a:t>
            </a:r>
            <a:r>
              <a:rPr lang="fr-FR" sz="3600" dirty="0" smtClean="0"/>
              <a:t>6 </a:t>
            </a:r>
            <a:r>
              <a:rPr lang="fr-FR" sz="3600" dirty="0" smtClean="0"/>
              <a:t>CFA </a:t>
            </a:r>
          </a:p>
          <a:p>
            <a:r>
              <a:rPr lang="fr-FR" sz="3600" dirty="0" smtClean="0"/>
              <a:t>+ 2 redoublants et 1 poursuite de scolarité</a:t>
            </a:r>
          </a:p>
          <a:p>
            <a:endParaRPr lang="fr-FR" sz="3600" dirty="0" smtClean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6B506-B023-4C50-AE49-20DDF6EB3529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736" y="178229"/>
            <a:ext cx="304826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89949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/>
              <a:t>PARCOURS COMPLET</a:t>
            </a:r>
            <a:endParaRPr lang="fr-FR" sz="2800" b="1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1097280" y="1026831"/>
            <a:ext cx="10058400" cy="4842261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sz="2800" b="1" dirty="0"/>
              <a:t>Référentiel </a:t>
            </a:r>
            <a:r>
              <a:rPr lang="fr-FR" sz="2800" b="1" dirty="0" smtClean="0"/>
              <a:t>2021</a:t>
            </a:r>
            <a:endParaRPr lang="fr-FR" sz="2800" b="1" dirty="0"/>
          </a:p>
          <a:p>
            <a:endParaRPr lang="fr-FR" sz="2800" dirty="0" smtClean="0"/>
          </a:p>
          <a:p>
            <a:r>
              <a:rPr lang="fr-FR" sz="2800" dirty="0" smtClean="0"/>
              <a:t>11 </a:t>
            </a:r>
            <a:r>
              <a:rPr lang="fr-FR" sz="2800" dirty="0"/>
              <a:t>mois de formation </a:t>
            </a:r>
            <a:r>
              <a:rPr lang="fr-FR" sz="2800" dirty="0" smtClean="0"/>
              <a:t>:</a:t>
            </a:r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/>
              <a:t> 10 modules de 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/>
              <a:t> 3 </a:t>
            </a:r>
            <a:r>
              <a:rPr lang="fr-FR" sz="2800" dirty="0"/>
              <a:t>stages de </a:t>
            </a:r>
            <a:r>
              <a:rPr lang="fr-FR" sz="2800" dirty="0" smtClean="0"/>
              <a:t>5 semaines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/>
              <a:t> 1 stage de 7 semaines (pré professionnel)</a:t>
            </a:r>
          </a:p>
          <a:p>
            <a:endParaRPr lang="fr-FR" sz="2800" dirty="0"/>
          </a:p>
          <a:p>
            <a:r>
              <a:rPr lang="fr-FR" sz="2800" dirty="0"/>
              <a:t>Diplôme en </a:t>
            </a:r>
            <a:r>
              <a:rPr lang="fr-FR" sz="2800" dirty="0" smtClean="0"/>
              <a:t>mi aout </a:t>
            </a:r>
            <a:r>
              <a:rPr lang="fr-FR" sz="2800" dirty="0"/>
              <a:t>de Niveau </a:t>
            </a:r>
            <a:r>
              <a:rPr lang="fr-FR" sz="2800" dirty="0" smtClean="0"/>
              <a:t>4 ( niveau BAC) du </a:t>
            </a:r>
            <a:r>
              <a:rPr lang="fr-FR" sz="2800" dirty="0"/>
              <a:t>cadre national des certifications </a:t>
            </a:r>
            <a:r>
              <a:rPr lang="fr-FR" sz="2800" dirty="0" smtClean="0"/>
              <a:t>professionnelles</a:t>
            </a:r>
          </a:p>
          <a:p>
            <a:r>
              <a:rPr lang="fr-FR" sz="2800" dirty="0" smtClean="0"/>
              <a:t>2 </a:t>
            </a:r>
            <a:r>
              <a:rPr lang="fr-FR" sz="2800" dirty="0" smtClean="0"/>
              <a:t>rentrées envisagées </a:t>
            </a:r>
            <a:r>
              <a:rPr lang="fr-FR" sz="2800" dirty="0" smtClean="0"/>
              <a:t>par institut</a:t>
            </a:r>
            <a:endParaRPr lang="fr-FR" sz="28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92240-C0D7-46EF-AD02-C52CC0EBC160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1E63C-774C-4540-AFA7-0ABCACF5C6F5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736" y="36324"/>
            <a:ext cx="304826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F6CB38-57E7-4E21-B8D7-79307BB01B6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2067339" y="413876"/>
            <a:ext cx="8283327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ACTIVITES</a:t>
            </a:r>
            <a:endParaRPr lang="fr-FR" altLang="fr-F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958236440"/>
              </p:ext>
            </p:extLst>
          </p:nvPr>
        </p:nvGraphicFramePr>
        <p:xfrm>
          <a:off x="1506583" y="882187"/>
          <a:ext cx="9580977" cy="4996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1FFEC-8C35-4E02-B564-08003E5781CC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29/09/2022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IFPS Lisieux - S.PETIT - P.DELAHAYE</a:t>
            </a:r>
            <a:endParaRPr kumimoji="0" lang="fr-F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35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890829" y="2474312"/>
            <a:ext cx="2483430" cy="17467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Nouveau référentiel AS</a:t>
            </a:r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>
            <a:off x="5591945" y="512243"/>
            <a:ext cx="963181" cy="6422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BLOC 1</a:t>
            </a:r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6719895" y="3320671"/>
            <a:ext cx="963182" cy="6422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BLOC 2</a:t>
            </a:r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5261343" y="4581128"/>
            <a:ext cx="963181" cy="6422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BLOC 3</a:t>
            </a:r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2711624" y="1977430"/>
            <a:ext cx="963180" cy="6422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BLOC 5</a:t>
            </a: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2295703" y="3501008"/>
            <a:ext cx="963180" cy="6422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BLOC 4</a:t>
            </a:r>
          </a:p>
        </p:txBody>
      </p:sp>
      <p:sp>
        <p:nvSpPr>
          <p:cNvPr id="5" name="Rectangle à coins arrondis 4"/>
          <p:cNvSpPr>
            <a:spLocks noChangeAspect="1"/>
          </p:cNvSpPr>
          <p:nvPr/>
        </p:nvSpPr>
        <p:spPr>
          <a:xfrm>
            <a:off x="6931298" y="228243"/>
            <a:ext cx="979309" cy="428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Module 1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147 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94697" y="179639"/>
            <a:ext cx="33876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Calibri"/>
              </a:rPr>
              <a:t>Accompagnement d’une personne dans les activités de sa vie quotidienne et de sa vie sociale</a:t>
            </a:r>
          </a:p>
        </p:txBody>
      </p:sp>
      <p:sp>
        <p:nvSpPr>
          <p:cNvPr id="24" name="Rectangle à coins arrondis 23"/>
          <p:cNvSpPr>
            <a:spLocks noChangeAspect="1"/>
          </p:cNvSpPr>
          <p:nvPr/>
        </p:nvSpPr>
        <p:spPr>
          <a:xfrm>
            <a:off x="7204926" y="1416376"/>
            <a:ext cx="979307" cy="428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Module 2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21h</a:t>
            </a:r>
          </a:p>
        </p:txBody>
      </p:sp>
      <p:sp>
        <p:nvSpPr>
          <p:cNvPr id="25" name="Rectangle à coins arrondis 24"/>
          <p:cNvSpPr>
            <a:spLocks noChangeAspect="1"/>
          </p:cNvSpPr>
          <p:nvPr/>
        </p:nvSpPr>
        <p:spPr>
          <a:xfrm>
            <a:off x="7997014" y="2420888"/>
            <a:ext cx="979307" cy="428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Module 3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77h</a:t>
            </a:r>
          </a:p>
        </p:txBody>
      </p:sp>
      <p:sp>
        <p:nvSpPr>
          <p:cNvPr id="26" name="Rectangle à coins arrondis 25"/>
          <p:cNvSpPr>
            <a:spLocks noChangeAspect="1"/>
          </p:cNvSpPr>
          <p:nvPr/>
        </p:nvSpPr>
        <p:spPr>
          <a:xfrm>
            <a:off x="7997014" y="3648624"/>
            <a:ext cx="979307" cy="428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Module 4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182h</a:t>
            </a:r>
          </a:p>
        </p:txBody>
      </p:sp>
      <p:sp>
        <p:nvSpPr>
          <p:cNvPr id="27" name="Rectangle à coins arrondis 26"/>
          <p:cNvSpPr>
            <a:spLocks noChangeAspect="1"/>
          </p:cNvSpPr>
          <p:nvPr/>
        </p:nvSpPr>
        <p:spPr>
          <a:xfrm>
            <a:off x="7910607" y="4800752"/>
            <a:ext cx="979307" cy="428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Module 5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35h</a:t>
            </a:r>
          </a:p>
        </p:txBody>
      </p:sp>
      <p:sp>
        <p:nvSpPr>
          <p:cNvPr id="28" name="Rectangle à coins arrondis 27"/>
          <p:cNvSpPr>
            <a:spLocks noChangeAspect="1"/>
          </p:cNvSpPr>
          <p:nvPr/>
        </p:nvSpPr>
        <p:spPr>
          <a:xfrm>
            <a:off x="4300390" y="5471105"/>
            <a:ext cx="979307" cy="428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Module 6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70h</a:t>
            </a:r>
          </a:p>
        </p:txBody>
      </p:sp>
      <p:sp>
        <p:nvSpPr>
          <p:cNvPr id="29" name="Rectangle à coins arrondis 28"/>
          <p:cNvSpPr>
            <a:spLocks noChangeAspect="1"/>
          </p:cNvSpPr>
          <p:nvPr/>
        </p:nvSpPr>
        <p:spPr>
          <a:xfrm>
            <a:off x="6528049" y="5471105"/>
            <a:ext cx="979307" cy="428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Module 7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21h</a:t>
            </a:r>
          </a:p>
        </p:txBody>
      </p:sp>
      <p:sp>
        <p:nvSpPr>
          <p:cNvPr id="30" name="Rectangle à coins arrondis 29"/>
          <p:cNvSpPr>
            <a:spLocks noChangeAspect="1"/>
          </p:cNvSpPr>
          <p:nvPr/>
        </p:nvSpPr>
        <p:spPr>
          <a:xfrm>
            <a:off x="2063553" y="4506850"/>
            <a:ext cx="979307" cy="428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Module 8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35h</a:t>
            </a:r>
          </a:p>
        </p:txBody>
      </p:sp>
      <p:sp>
        <p:nvSpPr>
          <p:cNvPr id="31" name="Rectangle à coins arrondis 30"/>
          <p:cNvSpPr>
            <a:spLocks noChangeAspect="1"/>
          </p:cNvSpPr>
          <p:nvPr/>
        </p:nvSpPr>
        <p:spPr>
          <a:xfrm>
            <a:off x="1701791" y="1465230"/>
            <a:ext cx="979307" cy="428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Module 9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35h</a:t>
            </a:r>
          </a:p>
        </p:txBody>
      </p:sp>
      <p:sp>
        <p:nvSpPr>
          <p:cNvPr id="32" name="Rectangle à coins arrondis 31"/>
          <p:cNvSpPr>
            <a:spLocks noChangeAspect="1"/>
          </p:cNvSpPr>
          <p:nvPr/>
        </p:nvSpPr>
        <p:spPr>
          <a:xfrm>
            <a:off x="3784147" y="1408871"/>
            <a:ext cx="1051315" cy="428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Module 10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70h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184232" y="1321604"/>
            <a:ext cx="3198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Calibri"/>
              </a:rPr>
              <a:t>Repérage et prévention des situations à risque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92345" y="2330296"/>
            <a:ext cx="2399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Calibri"/>
              </a:rPr>
              <a:t>Evaluation de l’état clinique d’une personne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48328" y="3338990"/>
            <a:ext cx="2715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Calibri"/>
              </a:rPr>
              <a:t>Mise en œuvre des soins adaptés, évaluation et réajustement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48329" y="4634552"/>
            <a:ext cx="2467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Calibri"/>
              </a:rPr>
              <a:t>Accompagnement de la mobilité de la personne aidée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17827" y="6017159"/>
            <a:ext cx="2653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Calibri"/>
              </a:rPr>
              <a:t>Relation et communication avec les personnes et leur entourage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23993" y="6017158"/>
            <a:ext cx="33105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Calibri"/>
              </a:rPr>
              <a:t>Accompagnement des personnes en formation et communication avec les pairs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9151" y="5014976"/>
            <a:ext cx="2613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Calibri"/>
              </a:rPr>
              <a:t>Entretien des locaux et des matériels et prévention des risques associés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20838" y="745540"/>
            <a:ext cx="1656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Calibri"/>
              </a:rPr>
              <a:t>Traitement des informations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17827" y="530096"/>
            <a:ext cx="22845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Calibri"/>
              </a:rPr>
              <a:t>Travail en équipe pluri professionnelle, </a:t>
            </a:r>
            <a:r>
              <a:rPr lang="fr-FR" sz="1400" b="1" dirty="0">
                <a:latin typeface="Calibri"/>
              </a:rPr>
              <a:t>qualité et gestion des risques</a:t>
            </a:r>
          </a:p>
        </p:txBody>
      </p:sp>
      <p:cxnSp>
        <p:nvCxnSpPr>
          <p:cNvPr id="44" name="Connecteur en arc 43"/>
          <p:cNvCxnSpPr>
            <a:stCxn id="2" idx="0"/>
            <a:endCxn id="4" idx="4"/>
          </p:cNvCxnSpPr>
          <p:nvPr/>
        </p:nvCxnSpPr>
        <p:spPr>
          <a:xfrm rot="5400000" flipH="1" flipV="1">
            <a:off x="4943107" y="1343883"/>
            <a:ext cx="1319867" cy="940992"/>
          </a:xfrm>
          <a:prstGeom prst="curvedConnector3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en arc 44"/>
          <p:cNvCxnSpPr>
            <a:stCxn id="2" idx="7"/>
            <a:endCxn id="15" idx="0"/>
          </p:cNvCxnSpPr>
          <p:nvPr/>
        </p:nvCxnSpPr>
        <p:spPr>
          <a:xfrm rot="16200000" flipH="1">
            <a:off x="6310752" y="2429938"/>
            <a:ext cx="590550" cy="1190917"/>
          </a:xfrm>
          <a:prstGeom prst="curvedConnector3">
            <a:avLst>
              <a:gd name="adj1" fmla="val -82027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rc 47"/>
          <p:cNvCxnSpPr>
            <a:stCxn id="2" idx="4"/>
            <a:endCxn id="20" idx="6"/>
          </p:cNvCxnSpPr>
          <p:nvPr/>
        </p:nvCxnSpPr>
        <p:spPr>
          <a:xfrm rot="16200000" flipH="1">
            <a:off x="5337964" y="4015668"/>
            <a:ext cx="681141" cy="1091980"/>
          </a:xfrm>
          <a:prstGeom prst="curvedConnector4">
            <a:avLst>
              <a:gd name="adj1" fmla="val 26429"/>
              <a:gd name="adj2" fmla="val 134647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rc 53"/>
          <p:cNvCxnSpPr>
            <a:endCxn id="22" idx="4"/>
          </p:cNvCxnSpPr>
          <p:nvPr/>
        </p:nvCxnSpPr>
        <p:spPr>
          <a:xfrm rot="10800000" flipV="1">
            <a:off x="2777295" y="3428781"/>
            <a:ext cx="1158467" cy="714429"/>
          </a:xfrm>
          <a:prstGeom prst="curvedConnector4">
            <a:avLst>
              <a:gd name="adj1" fmla="val 29214"/>
              <a:gd name="adj2" fmla="val 131998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rc 55"/>
          <p:cNvCxnSpPr>
            <a:endCxn id="21" idx="2"/>
          </p:cNvCxnSpPr>
          <p:nvPr/>
        </p:nvCxnSpPr>
        <p:spPr>
          <a:xfrm rot="10800000">
            <a:off x="2711624" y="2298533"/>
            <a:ext cx="1395290" cy="620751"/>
          </a:xfrm>
          <a:prstGeom prst="curvedConnector3">
            <a:avLst>
              <a:gd name="adj1" fmla="val 116384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4" idx="7"/>
            <a:endCxn id="5" idx="1"/>
          </p:cNvCxnSpPr>
          <p:nvPr/>
        </p:nvCxnSpPr>
        <p:spPr>
          <a:xfrm flipV="1">
            <a:off x="6414071" y="442467"/>
            <a:ext cx="517227" cy="16382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stCxn id="4" idx="5"/>
            <a:endCxn id="24" idx="1"/>
          </p:cNvCxnSpPr>
          <p:nvPr/>
        </p:nvCxnSpPr>
        <p:spPr>
          <a:xfrm>
            <a:off x="6414071" y="1060398"/>
            <a:ext cx="790855" cy="57020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15" idx="7"/>
            <a:endCxn id="25" idx="1"/>
          </p:cNvCxnSpPr>
          <p:nvPr/>
        </p:nvCxnSpPr>
        <p:spPr>
          <a:xfrm flipV="1">
            <a:off x="7542023" y="2635113"/>
            <a:ext cx="454991" cy="77960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5" idx="6"/>
            <a:endCxn id="26" idx="1"/>
          </p:cNvCxnSpPr>
          <p:nvPr/>
        </p:nvCxnSpPr>
        <p:spPr>
          <a:xfrm>
            <a:off x="7683077" y="3641772"/>
            <a:ext cx="313936" cy="22107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>
            <a:stCxn id="15" idx="4"/>
            <a:endCxn id="27" idx="1"/>
          </p:cNvCxnSpPr>
          <p:nvPr/>
        </p:nvCxnSpPr>
        <p:spPr>
          <a:xfrm>
            <a:off x="7201486" y="3962874"/>
            <a:ext cx="709120" cy="105210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20" idx="5"/>
            <a:endCxn id="29" idx="1"/>
          </p:cNvCxnSpPr>
          <p:nvPr/>
        </p:nvCxnSpPr>
        <p:spPr>
          <a:xfrm>
            <a:off x="6083468" y="5129283"/>
            <a:ext cx="444580" cy="55604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>
            <a:stCxn id="20" idx="3"/>
            <a:endCxn id="28" idx="0"/>
          </p:cNvCxnSpPr>
          <p:nvPr/>
        </p:nvCxnSpPr>
        <p:spPr>
          <a:xfrm flipH="1">
            <a:off x="4790043" y="5129283"/>
            <a:ext cx="612354" cy="34182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22" idx="4"/>
            <a:endCxn id="30" idx="0"/>
          </p:cNvCxnSpPr>
          <p:nvPr/>
        </p:nvCxnSpPr>
        <p:spPr>
          <a:xfrm flipH="1">
            <a:off x="2553207" y="4143210"/>
            <a:ext cx="224087" cy="36364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>
            <a:stCxn id="21" idx="2"/>
            <a:endCxn id="31" idx="2"/>
          </p:cNvCxnSpPr>
          <p:nvPr/>
        </p:nvCxnSpPr>
        <p:spPr>
          <a:xfrm flipH="1" flipV="1">
            <a:off x="2191444" y="1893679"/>
            <a:ext cx="520180" cy="40485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>
            <a:stCxn id="21" idx="6"/>
            <a:endCxn id="32" idx="2"/>
          </p:cNvCxnSpPr>
          <p:nvPr/>
        </p:nvCxnSpPr>
        <p:spPr>
          <a:xfrm flipV="1">
            <a:off x="3674804" y="1837319"/>
            <a:ext cx="635001" cy="46121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8E6C-338F-43AF-BD36-432B8E55D69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4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0" grpId="0" animBg="1"/>
      <p:bldP spid="21" grpId="0" animBg="1"/>
      <p:bldP spid="22" grpId="0" animBg="1"/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935761" y="2474312"/>
            <a:ext cx="2438497" cy="17467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Nouveau référentiel AS</a:t>
            </a:r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>
            <a:off x="4819650" y="491543"/>
            <a:ext cx="1312665" cy="6422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Stage A</a:t>
            </a:r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7603269" y="2858252"/>
            <a:ext cx="1352930" cy="6422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Stage B</a:t>
            </a:r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5827323" y="5157192"/>
            <a:ext cx="1342224" cy="6422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Stage C</a:t>
            </a: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1621922" y="1723821"/>
            <a:ext cx="1371467" cy="7122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Stage D</a:t>
            </a:r>
          </a:p>
        </p:txBody>
      </p:sp>
      <p:sp>
        <p:nvSpPr>
          <p:cNvPr id="5" name="Rectangle à coins arrondis 4"/>
          <p:cNvSpPr>
            <a:spLocks noChangeAspect="1"/>
          </p:cNvSpPr>
          <p:nvPr/>
        </p:nvSpPr>
        <p:spPr>
          <a:xfrm>
            <a:off x="6931297" y="228243"/>
            <a:ext cx="1065716" cy="428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prstClr val="white"/>
                </a:solidFill>
                <a:latin typeface="Calibri"/>
              </a:rPr>
              <a:t>5 Semaines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10557" y="812645"/>
            <a:ext cx="3798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bri"/>
              </a:rPr>
              <a:t>Prise en soins d’une personne dont l’état de santé altéré est en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alibri"/>
              </a:rPr>
              <a:t>Phase aigue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alibri"/>
              </a:rPr>
              <a:t>Phase stabilisée</a:t>
            </a:r>
          </a:p>
        </p:txBody>
      </p:sp>
      <p:sp>
        <p:nvSpPr>
          <p:cNvPr id="30" name="Rectangle à coins arrondis 29"/>
          <p:cNvSpPr>
            <a:spLocks noChangeAspect="1"/>
          </p:cNvSpPr>
          <p:nvPr/>
        </p:nvSpPr>
        <p:spPr>
          <a:xfrm>
            <a:off x="1598495" y="3336638"/>
            <a:ext cx="1394894" cy="6102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prstClr val="white"/>
                </a:solidFill>
                <a:latin typeface="Calibri"/>
              </a:rPr>
              <a:t> 7 Semaines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9100" y="847536"/>
            <a:ext cx="3175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Calibri"/>
              </a:rPr>
              <a:t>Période intégrative en milieu professionnel correspondant au projet professionnel</a:t>
            </a:r>
          </a:p>
        </p:txBody>
      </p:sp>
      <p:cxnSp>
        <p:nvCxnSpPr>
          <p:cNvPr id="44" name="Connecteur en arc 43"/>
          <p:cNvCxnSpPr>
            <a:stCxn id="2" idx="0"/>
            <a:endCxn id="4" idx="4"/>
          </p:cNvCxnSpPr>
          <p:nvPr/>
        </p:nvCxnSpPr>
        <p:spPr>
          <a:xfrm rot="5400000" flipH="1" flipV="1">
            <a:off x="4645213" y="1643543"/>
            <a:ext cx="1340567" cy="320973"/>
          </a:xfrm>
          <a:prstGeom prst="curvedConnector3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en arc 44"/>
          <p:cNvCxnSpPr>
            <a:stCxn id="2" idx="7"/>
            <a:endCxn id="15" idx="0"/>
          </p:cNvCxnSpPr>
          <p:nvPr/>
        </p:nvCxnSpPr>
        <p:spPr>
          <a:xfrm rot="16200000" flipH="1">
            <a:off x="7084375" y="1662893"/>
            <a:ext cx="128131" cy="2262586"/>
          </a:xfrm>
          <a:prstGeom prst="curvedConnector3">
            <a:avLst>
              <a:gd name="adj1" fmla="val -378058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rc 47"/>
          <p:cNvCxnSpPr>
            <a:stCxn id="2" idx="4"/>
            <a:endCxn id="20" idx="2"/>
          </p:cNvCxnSpPr>
          <p:nvPr/>
        </p:nvCxnSpPr>
        <p:spPr>
          <a:xfrm rot="16200000" flipH="1">
            <a:off x="4862564" y="4513533"/>
            <a:ext cx="1257205" cy="672313"/>
          </a:xfrm>
          <a:prstGeom prst="curvedConnector2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rc 53"/>
          <p:cNvCxnSpPr/>
          <p:nvPr/>
        </p:nvCxnSpPr>
        <p:spPr>
          <a:xfrm rot="10800000">
            <a:off x="2615262" y="2446150"/>
            <a:ext cx="1320499" cy="1122284"/>
          </a:xfrm>
          <a:prstGeom prst="curvedConnector2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4" idx="7"/>
            <a:endCxn id="5" idx="1"/>
          </p:cNvCxnSpPr>
          <p:nvPr/>
        </p:nvCxnSpPr>
        <p:spPr>
          <a:xfrm flipV="1">
            <a:off x="5940080" y="442467"/>
            <a:ext cx="991217" cy="14312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949089" y="3353841"/>
            <a:ext cx="313936" cy="15734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20" idx="5"/>
          </p:cNvCxnSpPr>
          <p:nvPr/>
        </p:nvCxnSpPr>
        <p:spPr>
          <a:xfrm>
            <a:off x="6972983" y="5705346"/>
            <a:ext cx="227379" cy="55604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2206037" y="2486737"/>
            <a:ext cx="238455" cy="86232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à coins arrondis 67"/>
          <p:cNvSpPr>
            <a:spLocks noChangeAspect="1"/>
          </p:cNvSpPr>
          <p:nvPr/>
        </p:nvSpPr>
        <p:spPr>
          <a:xfrm>
            <a:off x="9228645" y="3528261"/>
            <a:ext cx="1065716" cy="428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prstClr val="white"/>
                </a:solidFill>
                <a:latin typeface="Calibri"/>
              </a:rPr>
              <a:t>5 Semaines</a:t>
            </a:r>
          </a:p>
        </p:txBody>
      </p:sp>
      <p:sp>
        <p:nvSpPr>
          <p:cNvPr id="69" name="Rectangle à coins arrondis 68"/>
          <p:cNvSpPr>
            <a:spLocks noChangeAspect="1"/>
          </p:cNvSpPr>
          <p:nvPr/>
        </p:nvSpPr>
        <p:spPr>
          <a:xfrm>
            <a:off x="7463783" y="6261393"/>
            <a:ext cx="1065716" cy="428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prstClr val="white"/>
                </a:solidFill>
                <a:latin typeface="Calibri"/>
              </a:rPr>
              <a:t>5 Semaines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694758" y="4142707"/>
            <a:ext cx="38172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bri"/>
              </a:rPr>
              <a:t>Prise en soins d’une personne dont l’état de santé altéré est en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alibri"/>
              </a:rPr>
              <a:t>Phase aigue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alibri"/>
              </a:rPr>
              <a:t>Phase stabilisée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993389" y="5799394"/>
            <a:ext cx="3912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bri"/>
              </a:rPr>
              <a:t>Prise en soins d’une personne dont l’état de santé altéré est en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alibri"/>
              </a:rPr>
              <a:t>Phase aigue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alibri"/>
              </a:rPr>
              <a:t>Phase stabilisée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344B-2202-4E38-A631-FF7D2C31B6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29/09/2022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IFPS Lisieux - S.PETIT - P.DELAHAYE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19E9-BCA8-49E3-A3AE-89071412E50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0" grpId="0" animBg="1"/>
      <p:bldP spid="22" grpId="0" animBg="1"/>
      <p:bldP spid="5" grpId="0" animBg="1"/>
      <p:bldP spid="30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CD1F674-04DC-46C1-8384-3AD6777F22C7}" type="datetime1">
              <a:rPr lang="fr-FR" smtClean="0"/>
              <a:t>29/09/2022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C3C5A1E-BDED-4D2F-A0CE-C453017AF3F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 smtClean="0"/>
              <a:t>IFPS Lisieux - S.PETIT - P.DELAHAYE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959807" y="2953618"/>
            <a:ext cx="10272386" cy="289794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fr-F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Tutorat port folio</a:t>
            </a:r>
          </a:p>
          <a:p>
            <a:pPr algn="ctr">
              <a:defRPr/>
            </a:pPr>
            <a:r>
              <a:rPr lang="fr-F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EVALUATIONS CLINIQUES</a:t>
            </a:r>
            <a:endParaRPr lang="fr-F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528686" y="777720"/>
            <a:ext cx="3417163" cy="300633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Stages</a:t>
            </a:r>
          </a:p>
        </p:txBody>
      </p:sp>
    </p:spTree>
    <p:extLst>
      <p:ext uri="{BB962C8B-B14F-4D97-AF65-F5344CB8AC3E}">
        <p14:creationId xmlns:p14="http://schemas.microsoft.com/office/powerpoint/2010/main" val="22389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774</Words>
  <Application>Microsoft Office PowerPoint</Application>
  <PresentationFormat>Grand écran</PresentationFormat>
  <Paragraphs>196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Rétrospective</vt:lpstr>
      <vt:lpstr>1_Thème Office</vt:lpstr>
      <vt:lpstr>2_Thème Office</vt:lpstr>
      <vt:lpstr>Formation AS  </vt:lpstr>
      <vt:lpstr>Arrêté du 10 juin 2021 relatif à la formation conduisant au diplôme d'Etat d'aide-soignant et portant diverses dispositions relatives aux modalités de fonctionnement des instituts de formation paramédicaux </vt:lpstr>
      <vt:lpstr>Présentation PowerPoint</vt:lpstr>
      <vt:lpstr>  CHANGEMENTS ET PERSPECTIVES </vt:lpstr>
      <vt:lpstr>PARCOURS COMPLET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Parcours allégés </vt:lpstr>
      <vt:lpstr>Présentation PowerPoint</vt:lpstr>
      <vt:lpstr>Durée des stages  ( Réf p.16 ) </vt:lpstr>
      <vt:lpstr>Typologies de stage </vt:lpstr>
      <vt:lpstr>Typologies de stage </vt:lpstr>
      <vt:lpstr>Présentation PowerPoint</vt:lpstr>
      <vt:lpstr>Avant ,pendant , après le stage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PETIT Sylvie</dc:creator>
  <cp:lastModifiedBy>DELAHAYE P</cp:lastModifiedBy>
  <cp:revision>103</cp:revision>
  <dcterms:created xsi:type="dcterms:W3CDTF">2020-09-09T09:26:33Z</dcterms:created>
  <dcterms:modified xsi:type="dcterms:W3CDTF">2022-09-29T08:21:01Z</dcterms:modified>
</cp:coreProperties>
</file>