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 id="2147483752" r:id="rId2"/>
    <p:sldMasterId id="2147483764" r:id="rId3"/>
  </p:sldMasterIdLst>
  <p:notesMasterIdLst>
    <p:notesMasterId r:id="rId23"/>
  </p:notesMasterIdLst>
  <p:sldIdLst>
    <p:sldId id="256" r:id="rId4"/>
    <p:sldId id="299" r:id="rId5"/>
    <p:sldId id="307" r:id="rId6"/>
    <p:sldId id="287" r:id="rId7"/>
    <p:sldId id="286" r:id="rId8"/>
    <p:sldId id="301" r:id="rId9"/>
    <p:sldId id="288" r:id="rId10"/>
    <p:sldId id="289" r:id="rId11"/>
    <p:sldId id="303" r:id="rId12"/>
    <p:sldId id="304" r:id="rId13"/>
    <p:sldId id="302" r:id="rId14"/>
    <p:sldId id="306" r:id="rId15"/>
    <p:sldId id="294" r:id="rId16"/>
    <p:sldId id="308" r:id="rId17"/>
    <p:sldId id="257" r:id="rId18"/>
    <p:sldId id="259" r:id="rId19"/>
    <p:sldId id="281" r:id="rId20"/>
    <p:sldId id="311" r:id="rId21"/>
    <p:sldId id="285" r:id="rId2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4" d="100"/>
          <a:sy n="104" d="100"/>
        </p:scale>
        <p:origin x="144"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39D8B6-2E8D-41A3-8384-7497635AA635}" type="doc">
      <dgm:prSet loTypeId="urn:microsoft.com/office/officeart/2009/3/layout/IncreasingArrowsProcess" loCatId="process" qsTypeId="urn:microsoft.com/office/officeart/2005/8/quickstyle/simple5" qsCatId="simple" csTypeId="urn:microsoft.com/office/officeart/2005/8/colors/colorful5" csCatId="colorful" phldr="1"/>
      <dgm:spPr/>
      <dgm:t>
        <a:bodyPr/>
        <a:lstStyle/>
        <a:p>
          <a:endParaRPr lang="fr-FR"/>
        </a:p>
      </dgm:t>
    </dgm:pt>
    <dgm:pt modelId="{83A4DAD8-892D-4548-BF33-F814293E7CF6}">
      <dgm:prSet phldrT="[Texte]"/>
      <dgm:spPr/>
      <dgm:t>
        <a:bodyPr/>
        <a:lstStyle/>
        <a:p>
          <a:r>
            <a:rPr lang="fr-FR" b="1" dirty="0" smtClean="0"/>
            <a:t>TOUJOURS SOUS LA RESPONSABILITE IDE</a:t>
          </a:r>
          <a:endParaRPr lang="fr-FR" b="1" dirty="0"/>
        </a:p>
      </dgm:t>
    </dgm:pt>
    <dgm:pt modelId="{19765D4E-0AD7-4A05-AB6F-683275697B14}" type="parTrans" cxnId="{8D3C370F-2BD0-4BE1-B82B-6F48B02C46A6}">
      <dgm:prSet/>
      <dgm:spPr/>
      <dgm:t>
        <a:bodyPr/>
        <a:lstStyle/>
        <a:p>
          <a:endParaRPr lang="fr-FR"/>
        </a:p>
      </dgm:t>
    </dgm:pt>
    <dgm:pt modelId="{42D9DFB6-FBF5-409A-A640-061FE79EB187}" type="sibTrans" cxnId="{8D3C370F-2BD0-4BE1-B82B-6F48B02C46A6}">
      <dgm:prSet/>
      <dgm:spPr/>
      <dgm:t>
        <a:bodyPr/>
        <a:lstStyle/>
        <a:p>
          <a:endParaRPr lang="fr-FR"/>
        </a:p>
      </dgm:t>
    </dgm:pt>
    <dgm:pt modelId="{62453F0B-25CD-43CC-A523-7630BF6510C9}">
      <dgm:prSet phldrT="[Texte]"/>
      <dgm:spPr/>
      <dgm:t>
        <a:bodyPr/>
        <a:lstStyle/>
        <a:p>
          <a:r>
            <a:rPr lang="fr-FR" b="1" dirty="0" smtClean="0">
              <a:solidFill>
                <a:schemeClr val="accent5"/>
              </a:solidFill>
            </a:rPr>
            <a:t>5 DOMAINES D’ACTIVITES ( bloc )  </a:t>
          </a:r>
        </a:p>
      </dgm:t>
    </dgm:pt>
    <dgm:pt modelId="{22BB1DBB-DD7D-41D5-9A28-4F96427EF4E4}" type="parTrans" cxnId="{3A592EAB-DFC2-470E-86B2-7AE89D44B2E3}">
      <dgm:prSet/>
      <dgm:spPr/>
      <dgm:t>
        <a:bodyPr/>
        <a:lstStyle/>
        <a:p>
          <a:endParaRPr lang="fr-FR"/>
        </a:p>
      </dgm:t>
    </dgm:pt>
    <dgm:pt modelId="{5AC8748C-57EA-47C8-A185-06B4FC208BC4}" type="sibTrans" cxnId="{3A592EAB-DFC2-470E-86B2-7AE89D44B2E3}">
      <dgm:prSet/>
      <dgm:spPr/>
      <dgm:t>
        <a:bodyPr/>
        <a:lstStyle/>
        <a:p>
          <a:endParaRPr lang="fr-FR"/>
        </a:p>
      </dgm:t>
    </dgm:pt>
    <dgm:pt modelId="{4F25858B-DC0C-4DC3-B7CE-E80DDCFA9885}">
      <dgm:prSet phldrT="[Texte]" custT="1"/>
      <dgm:spPr/>
      <dgm:t>
        <a:bodyPr/>
        <a:lstStyle/>
        <a:p>
          <a:r>
            <a:rPr lang="fr-FR" sz="2400" b="1" dirty="0" smtClean="0"/>
            <a:t>Nouveaux domaines </a:t>
          </a:r>
          <a:endParaRPr lang="fr-FR" sz="2400" b="1" dirty="0"/>
        </a:p>
      </dgm:t>
    </dgm:pt>
    <dgm:pt modelId="{C9CFDFEA-0465-44E4-9376-A9A6B65258FD}" type="parTrans" cxnId="{06E005B7-8EE1-4EC6-BAD5-4F6AB4E0B109}">
      <dgm:prSet/>
      <dgm:spPr/>
      <dgm:t>
        <a:bodyPr/>
        <a:lstStyle/>
        <a:p>
          <a:endParaRPr lang="fr-FR"/>
        </a:p>
      </dgm:t>
    </dgm:pt>
    <dgm:pt modelId="{94F4AD78-5B7F-4043-B2DB-62FA7B921D2B}" type="sibTrans" cxnId="{06E005B7-8EE1-4EC6-BAD5-4F6AB4E0B109}">
      <dgm:prSet/>
      <dgm:spPr/>
      <dgm:t>
        <a:bodyPr/>
        <a:lstStyle/>
        <a:p>
          <a:endParaRPr lang="fr-FR"/>
        </a:p>
      </dgm:t>
    </dgm:pt>
    <dgm:pt modelId="{DEE49E90-8E77-4381-8192-4C1AF89C9639}">
      <dgm:prSet phldrT="[Texte]"/>
      <dgm:spPr/>
      <dgm:t>
        <a:bodyPr/>
        <a:lstStyle/>
        <a:p>
          <a:r>
            <a:rPr lang="fr-FR" b="1" dirty="0" smtClean="0">
              <a:solidFill>
                <a:srgbClr val="38AA71"/>
              </a:solidFill>
            </a:rPr>
            <a:t>Raisonnement clinique</a:t>
          </a:r>
        </a:p>
        <a:p>
          <a:r>
            <a:rPr lang="fr-FR" b="1" dirty="0" smtClean="0">
              <a:solidFill>
                <a:srgbClr val="38AA71"/>
              </a:solidFill>
            </a:rPr>
            <a:t>Qualité et gestion des risques</a:t>
          </a:r>
        </a:p>
        <a:p>
          <a:r>
            <a:rPr lang="fr-FR" b="1" dirty="0" smtClean="0">
              <a:solidFill>
                <a:srgbClr val="38AA71"/>
              </a:solidFill>
            </a:rPr>
            <a:t>formation des pairs</a:t>
          </a:r>
        </a:p>
      </dgm:t>
    </dgm:pt>
    <dgm:pt modelId="{0E93AF62-0BC3-483E-A2B6-84943C9E7EAA}" type="parTrans" cxnId="{E7745DA2-2686-4DDE-81DA-88F9B794BF28}">
      <dgm:prSet/>
      <dgm:spPr/>
      <dgm:t>
        <a:bodyPr/>
        <a:lstStyle/>
        <a:p>
          <a:endParaRPr lang="fr-FR"/>
        </a:p>
      </dgm:t>
    </dgm:pt>
    <dgm:pt modelId="{F1EE9871-DE14-4B47-9048-47E779EFBA84}" type="sibTrans" cxnId="{E7745DA2-2686-4DDE-81DA-88F9B794BF28}">
      <dgm:prSet/>
      <dgm:spPr/>
      <dgm:t>
        <a:bodyPr/>
        <a:lstStyle/>
        <a:p>
          <a:endParaRPr lang="fr-FR"/>
        </a:p>
      </dgm:t>
    </dgm:pt>
    <dgm:pt modelId="{868C5E0F-609F-482D-BF12-C9AE1394A9BB}">
      <dgm:prSet phldrT="[Texte]" custT="1"/>
      <dgm:spPr/>
      <dgm:t>
        <a:bodyPr/>
        <a:lstStyle/>
        <a:p>
          <a:r>
            <a:rPr lang="fr-FR" sz="2400" b="1" dirty="0" smtClean="0"/>
            <a:t>Nouveaux actes</a:t>
          </a:r>
          <a:endParaRPr lang="fr-FR" sz="2400" b="1" dirty="0"/>
        </a:p>
      </dgm:t>
    </dgm:pt>
    <dgm:pt modelId="{2267C5C5-8EB5-40EB-8845-AF77DAFB33A4}" type="parTrans" cxnId="{8D323C71-93C5-409B-AA8E-E69DF8ADF8A6}">
      <dgm:prSet/>
      <dgm:spPr/>
      <dgm:t>
        <a:bodyPr/>
        <a:lstStyle/>
        <a:p>
          <a:endParaRPr lang="fr-FR"/>
        </a:p>
      </dgm:t>
    </dgm:pt>
    <dgm:pt modelId="{DD66EA37-58F1-47E0-A44F-85EDC0B13C74}" type="sibTrans" cxnId="{8D323C71-93C5-409B-AA8E-E69DF8ADF8A6}">
      <dgm:prSet/>
      <dgm:spPr/>
      <dgm:t>
        <a:bodyPr/>
        <a:lstStyle/>
        <a:p>
          <a:endParaRPr lang="fr-FR"/>
        </a:p>
      </dgm:t>
    </dgm:pt>
    <dgm:pt modelId="{CF8911AC-E605-4E74-AF01-D0A392B18551}">
      <dgm:prSet phldrT="[Texte]"/>
      <dgm:spPr/>
      <dgm:t>
        <a:bodyPr/>
        <a:lstStyle/>
        <a:p>
          <a:r>
            <a:rPr lang="fr-FR" b="1" dirty="0" smtClean="0">
              <a:solidFill>
                <a:schemeClr val="accent6"/>
              </a:solidFill>
            </a:rPr>
            <a:t>Dans le domaine « appréciation de l’état clinique  et réalisation des soins »</a:t>
          </a:r>
        </a:p>
      </dgm:t>
    </dgm:pt>
    <dgm:pt modelId="{83A1F7EF-57E9-45AD-A128-AF021DEDC780}" type="parTrans" cxnId="{2E2FE49C-2DB5-432C-9AF7-0E9E87B8901B}">
      <dgm:prSet/>
      <dgm:spPr/>
      <dgm:t>
        <a:bodyPr/>
        <a:lstStyle/>
        <a:p>
          <a:endParaRPr lang="fr-FR"/>
        </a:p>
      </dgm:t>
    </dgm:pt>
    <dgm:pt modelId="{6F57BDE4-077E-4D3C-83DC-DEF47A66D039}" type="sibTrans" cxnId="{2E2FE49C-2DB5-432C-9AF7-0E9E87B8901B}">
      <dgm:prSet/>
      <dgm:spPr/>
      <dgm:t>
        <a:bodyPr/>
        <a:lstStyle/>
        <a:p>
          <a:endParaRPr lang="fr-FR"/>
        </a:p>
      </dgm:t>
    </dgm:pt>
    <dgm:pt modelId="{6A10C7EB-9D11-4D84-92CF-A006FC143280}" type="pres">
      <dgm:prSet presAssocID="{E639D8B6-2E8D-41A3-8384-7497635AA635}" presName="Name0" presStyleCnt="0">
        <dgm:presLayoutVars>
          <dgm:chMax val="5"/>
          <dgm:chPref val="5"/>
          <dgm:dir/>
          <dgm:animLvl val="lvl"/>
        </dgm:presLayoutVars>
      </dgm:prSet>
      <dgm:spPr/>
      <dgm:t>
        <a:bodyPr/>
        <a:lstStyle/>
        <a:p>
          <a:endParaRPr lang="fr-FR"/>
        </a:p>
      </dgm:t>
    </dgm:pt>
    <dgm:pt modelId="{91A5E4B4-B388-43F2-B65A-E59B83E460DE}" type="pres">
      <dgm:prSet presAssocID="{83A4DAD8-892D-4548-BF33-F814293E7CF6}" presName="parentText1" presStyleLbl="node1" presStyleIdx="0" presStyleCnt="3">
        <dgm:presLayoutVars>
          <dgm:chMax/>
          <dgm:chPref val="3"/>
          <dgm:bulletEnabled val="1"/>
        </dgm:presLayoutVars>
      </dgm:prSet>
      <dgm:spPr/>
      <dgm:t>
        <a:bodyPr/>
        <a:lstStyle/>
        <a:p>
          <a:endParaRPr lang="fr-FR"/>
        </a:p>
      </dgm:t>
    </dgm:pt>
    <dgm:pt modelId="{8774BA0A-0121-4064-838A-0A911BC0F34E}" type="pres">
      <dgm:prSet presAssocID="{83A4DAD8-892D-4548-BF33-F814293E7CF6}" presName="childText1" presStyleLbl="solidAlignAcc1" presStyleIdx="0" presStyleCnt="3">
        <dgm:presLayoutVars>
          <dgm:chMax val="0"/>
          <dgm:chPref val="0"/>
          <dgm:bulletEnabled val="1"/>
        </dgm:presLayoutVars>
      </dgm:prSet>
      <dgm:spPr/>
      <dgm:t>
        <a:bodyPr/>
        <a:lstStyle/>
        <a:p>
          <a:endParaRPr lang="fr-FR"/>
        </a:p>
      </dgm:t>
    </dgm:pt>
    <dgm:pt modelId="{4C80B4A0-BD91-4CC0-921E-44FCD45F4767}" type="pres">
      <dgm:prSet presAssocID="{4F25858B-DC0C-4DC3-B7CE-E80DDCFA9885}" presName="parentText2" presStyleLbl="node1" presStyleIdx="1" presStyleCnt="3">
        <dgm:presLayoutVars>
          <dgm:chMax/>
          <dgm:chPref val="3"/>
          <dgm:bulletEnabled val="1"/>
        </dgm:presLayoutVars>
      </dgm:prSet>
      <dgm:spPr/>
      <dgm:t>
        <a:bodyPr/>
        <a:lstStyle/>
        <a:p>
          <a:endParaRPr lang="fr-FR"/>
        </a:p>
      </dgm:t>
    </dgm:pt>
    <dgm:pt modelId="{73E173DD-7EE5-4E6D-BDF1-F1DCBA1A98D7}" type="pres">
      <dgm:prSet presAssocID="{4F25858B-DC0C-4DC3-B7CE-E80DDCFA9885}" presName="childText2" presStyleLbl="solidAlignAcc1" presStyleIdx="1" presStyleCnt="3">
        <dgm:presLayoutVars>
          <dgm:chMax val="0"/>
          <dgm:chPref val="0"/>
          <dgm:bulletEnabled val="1"/>
        </dgm:presLayoutVars>
      </dgm:prSet>
      <dgm:spPr/>
      <dgm:t>
        <a:bodyPr/>
        <a:lstStyle/>
        <a:p>
          <a:endParaRPr lang="fr-FR"/>
        </a:p>
      </dgm:t>
    </dgm:pt>
    <dgm:pt modelId="{DEEC285D-BC56-4D8B-A913-F62675C459CC}" type="pres">
      <dgm:prSet presAssocID="{868C5E0F-609F-482D-BF12-C9AE1394A9BB}" presName="parentText3" presStyleLbl="node1" presStyleIdx="2" presStyleCnt="3">
        <dgm:presLayoutVars>
          <dgm:chMax/>
          <dgm:chPref val="3"/>
          <dgm:bulletEnabled val="1"/>
        </dgm:presLayoutVars>
      </dgm:prSet>
      <dgm:spPr/>
      <dgm:t>
        <a:bodyPr/>
        <a:lstStyle/>
        <a:p>
          <a:endParaRPr lang="fr-FR"/>
        </a:p>
      </dgm:t>
    </dgm:pt>
    <dgm:pt modelId="{B57C9DC3-8570-4BD3-9FC5-E97CDB2EA939}" type="pres">
      <dgm:prSet presAssocID="{868C5E0F-609F-482D-BF12-C9AE1394A9BB}" presName="childText3" presStyleLbl="solidAlignAcc1" presStyleIdx="2" presStyleCnt="3">
        <dgm:presLayoutVars>
          <dgm:chMax val="0"/>
          <dgm:chPref val="0"/>
          <dgm:bulletEnabled val="1"/>
        </dgm:presLayoutVars>
      </dgm:prSet>
      <dgm:spPr/>
      <dgm:t>
        <a:bodyPr/>
        <a:lstStyle/>
        <a:p>
          <a:endParaRPr lang="fr-FR"/>
        </a:p>
      </dgm:t>
    </dgm:pt>
  </dgm:ptLst>
  <dgm:cxnLst>
    <dgm:cxn modelId="{8D3C370F-2BD0-4BE1-B82B-6F48B02C46A6}" srcId="{E639D8B6-2E8D-41A3-8384-7497635AA635}" destId="{83A4DAD8-892D-4548-BF33-F814293E7CF6}" srcOrd="0" destOrd="0" parTransId="{19765D4E-0AD7-4A05-AB6F-683275697B14}" sibTransId="{42D9DFB6-FBF5-409A-A640-061FE79EB187}"/>
    <dgm:cxn modelId="{B40E2E6B-D464-45C8-8E2B-01B343EC9E3C}" type="presOf" srcId="{62453F0B-25CD-43CC-A523-7630BF6510C9}" destId="{8774BA0A-0121-4064-838A-0A911BC0F34E}" srcOrd="0" destOrd="0" presId="urn:microsoft.com/office/officeart/2009/3/layout/IncreasingArrowsProcess"/>
    <dgm:cxn modelId="{03046606-0671-4AD2-AC4B-5432522EE8D7}" type="presOf" srcId="{83A4DAD8-892D-4548-BF33-F814293E7CF6}" destId="{91A5E4B4-B388-43F2-B65A-E59B83E460DE}" srcOrd="0" destOrd="0" presId="urn:microsoft.com/office/officeart/2009/3/layout/IncreasingArrowsProcess"/>
    <dgm:cxn modelId="{E7745DA2-2686-4DDE-81DA-88F9B794BF28}" srcId="{4F25858B-DC0C-4DC3-B7CE-E80DDCFA9885}" destId="{DEE49E90-8E77-4381-8192-4C1AF89C9639}" srcOrd="0" destOrd="0" parTransId="{0E93AF62-0BC3-483E-A2B6-84943C9E7EAA}" sibTransId="{F1EE9871-DE14-4B47-9048-47E779EFBA84}"/>
    <dgm:cxn modelId="{8D323C71-93C5-409B-AA8E-E69DF8ADF8A6}" srcId="{E639D8B6-2E8D-41A3-8384-7497635AA635}" destId="{868C5E0F-609F-482D-BF12-C9AE1394A9BB}" srcOrd="2" destOrd="0" parTransId="{2267C5C5-8EB5-40EB-8845-AF77DAFB33A4}" sibTransId="{DD66EA37-58F1-47E0-A44F-85EDC0B13C74}"/>
    <dgm:cxn modelId="{4A3DE253-06D4-4C6C-8195-522C5D70333B}" type="presOf" srcId="{E639D8B6-2E8D-41A3-8384-7497635AA635}" destId="{6A10C7EB-9D11-4D84-92CF-A006FC143280}" srcOrd="0" destOrd="0" presId="urn:microsoft.com/office/officeart/2009/3/layout/IncreasingArrowsProcess"/>
    <dgm:cxn modelId="{3A592EAB-DFC2-470E-86B2-7AE89D44B2E3}" srcId="{83A4DAD8-892D-4548-BF33-F814293E7CF6}" destId="{62453F0B-25CD-43CC-A523-7630BF6510C9}" srcOrd="0" destOrd="0" parTransId="{22BB1DBB-DD7D-41D5-9A28-4F96427EF4E4}" sibTransId="{5AC8748C-57EA-47C8-A185-06B4FC208BC4}"/>
    <dgm:cxn modelId="{721BA67A-5843-4D30-8C54-75202EEB391C}" type="presOf" srcId="{DEE49E90-8E77-4381-8192-4C1AF89C9639}" destId="{73E173DD-7EE5-4E6D-BDF1-F1DCBA1A98D7}" srcOrd="0" destOrd="0" presId="urn:microsoft.com/office/officeart/2009/3/layout/IncreasingArrowsProcess"/>
    <dgm:cxn modelId="{63C3A79A-E5B6-4C68-B53E-89D3DB6F47C7}" type="presOf" srcId="{CF8911AC-E605-4E74-AF01-D0A392B18551}" destId="{B57C9DC3-8570-4BD3-9FC5-E97CDB2EA939}" srcOrd="0" destOrd="0" presId="urn:microsoft.com/office/officeart/2009/3/layout/IncreasingArrowsProcess"/>
    <dgm:cxn modelId="{06E005B7-8EE1-4EC6-BAD5-4F6AB4E0B109}" srcId="{E639D8B6-2E8D-41A3-8384-7497635AA635}" destId="{4F25858B-DC0C-4DC3-B7CE-E80DDCFA9885}" srcOrd="1" destOrd="0" parTransId="{C9CFDFEA-0465-44E4-9376-A9A6B65258FD}" sibTransId="{94F4AD78-5B7F-4043-B2DB-62FA7B921D2B}"/>
    <dgm:cxn modelId="{2E2FE49C-2DB5-432C-9AF7-0E9E87B8901B}" srcId="{868C5E0F-609F-482D-BF12-C9AE1394A9BB}" destId="{CF8911AC-E605-4E74-AF01-D0A392B18551}" srcOrd="0" destOrd="0" parTransId="{83A1F7EF-57E9-45AD-A128-AF021DEDC780}" sibTransId="{6F57BDE4-077E-4D3C-83DC-DEF47A66D039}"/>
    <dgm:cxn modelId="{75C57F8C-B333-441D-A0EE-58ADCCB77A3C}" type="presOf" srcId="{4F25858B-DC0C-4DC3-B7CE-E80DDCFA9885}" destId="{4C80B4A0-BD91-4CC0-921E-44FCD45F4767}" srcOrd="0" destOrd="0" presId="urn:microsoft.com/office/officeart/2009/3/layout/IncreasingArrowsProcess"/>
    <dgm:cxn modelId="{2B9DDA3E-1D06-442B-8F73-28A1DBAF530B}" type="presOf" srcId="{868C5E0F-609F-482D-BF12-C9AE1394A9BB}" destId="{DEEC285D-BC56-4D8B-A913-F62675C459CC}" srcOrd="0" destOrd="0" presId="urn:microsoft.com/office/officeart/2009/3/layout/IncreasingArrowsProcess"/>
    <dgm:cxn modelId="{15169333-749C-49D5-8081-4112B90F9D9D}" type="presParOf" srcId="{6A10C7EB-9D11-4D84-92CF-A006FC143280}" destId="{91A5E4B4-B388-43F2-B65A-E59B83E460DE}" srcOrd="0" destOrd="0" presId="urn:microsoft.com/office/officeart/2009/3/layout/IncreasingArrowsProcess"/>
    <dgm:cxn modelId="{9DC7377C-A892-4820-919C-C2D2AA098A58}" type="presParOf" srcId="{6A10C7EB-9D11-4D84-92CF-A006FC143280}" destId="{8774BA0A-0121-4064-838A-0A911BC0F34E}" srcOrd="1" destOrd="0" presId="urn:microsoft.com/office/officeart/2009/3/layout/IncreasingArrowsProcess"/>
    <dgm:cxn modelId="{6E2B08C3-4C8E-4FC3-9D60-9E0A01A2937A}" type="presParOf" srcId="{6A10C7EB-9D11-4D84-92CF-A006FC143280}" destId="{4C80B4A0-BD91-4CC0-921E-44FCD45F4767}" srcOrd="2" destOrd="0" presId="urn:microsoft.com/office/officeart/2009/3/layout/IncreasingArrowsProcess"/>
    <dgm:cxn modelId="{7A53CC16-5545-4379-BD01-A5728D8F34DA}" type="presParOf" srcId="{6A10C7EB-9D11-4D84-92CF-A006FC143280}" destId="{73E173DD-7EE5-4E6D-BDF1-F1DCBA1A98D7}" srcOrd="3" destOrd="0" presId="urn:microsoft.com/office/officeart/2009/3/layout/IncreasingArrowsProcess"/>
    <dgm:cxn modelId="{65E7DF55-5910-40FA-8DA8-6F290D191B6D}" type="presParOf" srcId="{6A10C7EB-9D11-4D84-92CF-A006FC143280}" destId="{DEEC285D-BC56-4D8B-A913-F62675C459CC}" srcOrd="4" destOrd="0" presId="urn:microsoft.com/office/officeart/2009/3/layout/IncreasingArrowsProcess"/>
    <dgm:cxn modelId="{57342698-A156-4862-9C92-82A809E1B294}" type="presParOf" srcId="{6A10C7EB-9D11-4D84-92CF-A006FC143280}" destId="{B57C9DC3-8570-4BD3-9FC5-E97CDB2EA939}" srcOrd="5"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E451D0-339D-4F5D-ADC0-64FD72371BF9}" type="doc">
      <dgm:prSet loTypeId="urn:microsoft.com/office/officeart/2005/8/layout/chevron1" loCatId="process" qsTypeId="urn:microsoft.com/office/officeart/2005/8/quickstyle/simple1" qsCatId="simple" csTypeId="urn:microsoft.com/office/officeart/2005/8/colors/accent2_1" csCatId="accent2" phldr="1"/>
      <dgm:spPr/>
      <dgm:t>
        <a:bodyPr/>
        <a:lstStyle/>
        <a:p>
          <a:endParaRPr lang="fr-FR"/>
        </a:p>
      </dgm:t>
    </dgm:pt>
    <dgm:pt modelId="{455F7498-7B0A-4C72-B128-908361CF4B13}">
      <dgm:prSet phldrT="[Texte]" custT="1"/>
      <dgm:spPr>
        <a:xfrm>
          <a:off x="2548371" y="609382"/>
          <a:ext cx="2763293" cy="1087756"/>
        </a:xfr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gm:spPr>
      <dgm:t>
        <a:bodyPr/>
        <a:lstStyle/>
        <a:p>
          <a:r>
            <a:rPr lang="fr-FR" sz="2100" dirty="0" smtClean="0">
              <a:solidFill>
                <a:srgbClr val="C00000"/>
              </a:solidFill>
            </a:rPr>
            <a:t>Les soins courants dits    « de la vie quotidienne</a:t>
          </a:r>
          <a:r>
            <a:rPr lang="fr-FR" sz="2100" b="1" dirty="0" smtClean="0">
              <a:solidFill>
                <a:srgbClr val="C00000"/>
              </a:solidFill>
            </a:rPr>
            <a:t> </a:t>
          </a:r>
          <a:r>
            <a:rPr lang="fr-FR" sz="2100" b="1" dirty="0" smtClean="0"/>
            <a:t>« </a:t>
          </a:r>
          <a:r>
            <a:rPr lang="fr-FR" sz="2100" dirty="0" smtClean="0"/>
            <a:t>sous le contrôle de l'infirmier »</a:t>
          </a:r>
          <a:endParaRPr lang="fr-FR" sz="1800" dirty="0">
            <a:solidFill>
              <a:sysClr val="windowText" lastClr="000000">
                <a:hueOff val="0"/>
                <a:satOff val="0"/>
                <a:lumOff val="0"/>
                <a:alphaOff val="0"/>
              </a:sysClr>
            </a:solidFill>
            <a:latin typeface="Calibri"/>
            <a:ea typeface="+mn-ea"/>
            <a:cs typeface="+mn-cs"/>
          </a:endParaRPr>
        </a:p>
      </dgm:t>
    </dgm:pt>
    <dgm:pt modelId="{24924768-12C0-4679-95B6-EB2ACE828A99}" type="parTrans" cxnId="{8CB567CA-E975-4270-9D96-72BAC4681F7C}">
      <dgm:prSet/>
      <dgm:spPr/>
      <dgm:t>
        <a:bodyPr/>
        <a:lstStyle/>
        <a:p>
          <a:endParaRPr lang="fr-FR"/>
        </a:p>
      </dgm:t>
    </dgm:pt>
    <dgm:pt modelId="{D0562B6A-05B1-4BCA-8CEA-390DAC1DE99F}" type="sibTrans" cxnId="{8CB567CA-E975-4270-9D96-72BAC4681F7C}">
      <dgm:prSet/>
      <dgm:spPr/>
      <dgm:t>
        <a:bodyPr/>
        <a:lstStyle/>
        <a:p>
          <a:endParaRPr lang="fr-FR"/>
        </a:p>
      </dgm:t>
    </dgm:pt>
    <dgm:pt modelId="{C380BE09-63E8-4576-AFA9-33146F374368}">
      <dgm:prSet phldrT="[Texte]"/>
      <dgm:spPr>
        <a:xfrm>
          <a:off x="2548371" y="1833108"/>
          <a:ext cx="2210635" cy="2452781"/>
        </a:xfrm>
        <a:noFill/>
        <a:ln>
          <a:noFill/>
        </a:ln>
        <a:effectLst/>
      </dgm:spPr>
      <dgm:t>
        <a:bodyPr/>
        <a:lstStyle/>
        <a:p>
          <a:endParaRPr lang="fr-FR" sz="2000" dirty="0">
            <a:solidFill>
              <a:sysClr val="windowText" lastClr="000000">
                <a:hueOff val="0"/>
                <a:satOff val="0"/>
                <a:lumOff val="0"/>
                <a:alphaOff val="0"/>
              </a:sysClr>
            </a:solidFill>
            <a:latin typeface="Calibri"/>
            <a:ea typeface="+mn-ea"/>
            <a:cs typeface="+mn-cs"/>
          </a:endParaRPr>
        </a:p>
      </dgm:t>
    </dgm:pt>
    <dgm:pt modelId="{17BCDADC-1FF4-4215-8F29-43CFD72FFC38}" type="parTrans" cxnId="{0A9B38D8-D0AF-4655-B915-13DB7C564023}">
      <dgm:prSet/>
      <dgm:spPr/>
      <dgm:t>
        <a:bodyPr/>
        <a:lstStyle/>
        <a:p>
          <a:endParaRPr lang="fr-FR"/>
        </a:p>
      </dgm:t>
    </dgm:pt>
    <dgm:pt modelId="{092D6379-83C4-48C9-9F90-8551FE3496B4}" type="sibTrans" cxnId="{0A9B38D8-D0AF-4655-B915-13DB7C564023}">
      <dgm:prSet/>
      <dgm:spPr/>
      <dgm:t>
        <a:bodyPr/>
        <a:lstStyle/>
        <a:p>
          <a:endParaRPr lang="fr-FR"/>
        </a:p>
      </dgm:t>
    </dgm:pt>
    <dgm:pt modelId="{E7721D65-0A80-4B63-92B6-DEF692F9894C}">
      <dgm:prSet phldrT="[Texte]" custT="1"/>
      <dgm:spPr>
        <a:xfrm>
          <a:off x="5095664" y="609382"/>
          <a:ext cx="2763293" cy="1087756"/>
        </a:xfr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gm:spPr>
      <dgm:t>
        <a:bodyPr/>
        <a:lstStyle/>
        <a:p>
          <a:r>
            <a:rPr lang="fr-FR" sz="2400" dirty="0" smtClean="0">
              <a:solidFill>
                <a:srgbClr val="C00000"/>
              </a:solidFill>
            </a:rPr>
            <a:t>Les soins aigus</a:t>
          </a:r>
        </a:p>
        <a:p>
          <a:r>
            <a:rPr lang="fr-FR" sz="2000" dirty="0" smtClean="0"/>
            <a:t>« collabore avec l'infirmier pour leur réalisation »</a:t>
          </a:r>
          <a:endParaRPr lang="fr-FR" sz="2000" b="1" dirty="0">
            <a:solidFill>
              <a:sysClr val="windowText" lastClr="000000">
                <a:hueOff val="0"/>
                <a:satOff val="0"/>
                <a:lumOff val="0"/>
                <a:alphaOff val="0"/>
              </a:sysClr>
            </a:solidFill>
            <a:latin typeface="Calibri"/>
            <a:ea typeface="+mn-ea"/>
            <a:cs typeface="+mn-cs"/>
          </a:endParaRPr>
        </a:p>
      </dgm:t>
    </dgm:pt>
    <dgm:pt modelId="{48403EC7-18B2-4CF2-B116-584467FDFE42}" type="parTrans" cxnId="{C483BA40-5D46-46BB-957C-A5B27DE89229}">
      <dgm:prSet/>
      <dgm:spPr/>
      <dgm:t>
        <a:bodyPr/>
        <a:lstStyle/>
        <a:p>
          <a:endParaRPr lang="fr-FR"/>
        </a:p>
      </dgm:t>
    </dgm:pt>
    <dgm:pt modelId="{F2473662-B260-4F8E-865A-6AF5AB198F0C}" type="sibTrans" cxnId="{C483BA40-5D46-46BB-957C-A5B27DE89229}">
      <dgm:prSet/>
      <dgm:spPr/>
      <dgm:t>
        <a:bodyPr/>
        <a:lstStyle/>
        <a:p>
          <a:endParaRPr lang="fr-FR"/>
        </a:p>
      </dgm:t>
    </dgm:pt>
    <dgm:pt modelId="{2F65429D-0BB6-44C7-80A1-0F1B75F7931C}">
      <dgm:prSet phldrT="[Texte]"/>
      <dgm:spPr>
        <a:xfrm>
          <a:off x="5095664" y="1833108"/>
          <a:ext cx="2210635" cy="2452781"/>
        </a:xfrm>
        <a:noFill/>
        <a:ln>
          <a:noFill/>
        </a:ln>
        <a:effectLst/>
      </dgm:spPr>
      <dgm:t>
        <a:bodyPr/>
        <a:lstStyle/>
        <a:p>
          <a:endParaRPr lang="fr-FR" dirty="0">
            <a:solidFill>
              <a:sysClr val="windowText" lastClr="000000">
                <a:hueOff val="0"/>
                <a:satOff val="0"/>
                <a:lumOff val="0"/>
                <a:alphaOff val="0"/>
              </a:sysClr>
            </a:solidFill>
            <a:latin typeface="Calibri"/>
            <a:ea typeface="+mn-ea"/>
            <a:cs typeface="+mn-cs"/>
          </a:endParaRPr>
        </a:p>
      </dgm:t>
    </dgm:pt>
    <dgm:pt modelId="{F96D5F0F-D550-4AA5-AC29-813E1A41FE32}" type="parTrans" cxnId="{5B5F993A-FD70-4BB2-A799-510BF1B21C15}">
      <dgm:prSet/>
      <dgm:spPr/>
      <dgm:t>
        <a:bodyPr/>
        <a:lstStyle/>
        <a:p>
          <a:endParaRPr lang="fr-FR"/>
        </a:p>
      </dgm:t>
    </dgm:pt>
    <dgm:pt modelId="{7652AB7F-D2D6-474F-A53D-52B0E15FFD1D}" type="sibTrans" cxnId="{5B5F993A-FD70-4BB2-A799-510BF1B21C15}">
      <dgm:prSet/>
      <dgm:spPr/>
      <dgm:t>
        <a:bodyPr/>
        <a:lstStyle/>
        <a:p>
          <a:endParaRPr lang="fr-FR"/>
        </a:p>
      </dgm:t>
    </dgm:pt>
    <dgm:pt modelId="{64AAB79A-3F22-4C69-896C-8B19CBF94F5D}" type="pres">
      <dgm:prSet presAssocID="{6FE451D0-339D-4F5D-ADC0-64FD72371BF9}" presName="Name0" presStyleCnt="0">
        <dgm:presLayoutVars>
          <dgm:dir/>
          <dgm:animLvl val="lvl"/>
          <dgm:resizeHandles val="exact"/>
        </dgm:presLayoutVars>
      </dgm:prSet>
      <dgm:spPr/>
      <dgm:t>
        <a:bodyPr/>
        <a:lstStyle/>
        <a:p>
          <a:endParaRPr lang="fr-FR"/>
        </a:p>
      </dgm:t>
    </dgm:pt>
    <dgm:pt modelId="{A2171907-12C3-4ED1-B03A-63D7B35BDCD4}" type="pres">
      <dgm:prSet presAssocID="{455F7498-7B0A-4C72-B128-908361CF4B13}" presName="composite" presStyleCnt="0"/>
      <dgm:spPr/>
      <dgm:t>
        <a:bodyPr/>
        <a:lstStyle/>
        <a:p>
          <a:endParaRPr lang="fr-FR"/>
        </a:p>
      </dgm:t>
    </dgm:pt>
    <dgm:pt modelId="{FD8B429D-C681-4A8A-95AA-123D8FD071C8}" type="pres">
      <dgm:prSet presAssocID="{455F7498-7B0A-4C72-B128-908361CF4B13}" presName="parTx" presStyleLbl="node1" presStyleIdx="0" presStyleCnt="2" custLinFactNeighborX="-2257" custLinFactNeighborY="-56154">
        <dgm:presLayoutVars>
          <dgm:chMax val="0"/>
          <dgm:chPref val="0"/>
          <dgm:bulletEnabled val="1"/>
        </dgm:presLayoutVars>
      </dgm:prSet>
      <dgm:spPr>
        <a:prstGeom prst="chevron">
          <a:avLst/>
        </a:prstGeom>
      </dgm:spPr>
      <dgm:t>
        <a:bodyPr/>
        <a:lstStyle/>
        <a:p>
          <a:endParaRPr lang="fr-FR"/>
        </a:p>
      </dgm:t>
    </dgm:pt>
    <dgm:pt modelId="{363E957B-B10C-4D01-9C86-7E0356B0E774}" type="pres">
      <dgm:prSet presAssocID="{455F7498-7B0A-4C72-B128-908361CF4B13}" presName="desTx" presStyleLbl="revTx" presStyleIdx="0" presStyleCnt="2" custLinFactNeighborX="1291" custLinFactNeighborY="4225">
        <dgm:presLayoutVars>
          <dgm:bulletEnabled val="1"/>
        </dgm:presLayoutVars>
      </dgm:prSet>
      <dgm:spPr>
        <a:prstGeom prst="rect">
          <a:avLst/>
        </a:prstGeom>
      </dgm:spPr>
      <dgm:t>
        <a:bodyPr/>
        <a:lstStyle/>
        <a:p>
          <a:endParaRPr lang="fr-FR"/>
        </a:p>
      </dgm:t>
    </dgm:pt>
    <dgm:pt modelId="{534E9D2B-3B46-472D-B5E5-064260CCFBDA}" type="pres">
      <dgm:prSet presAssocID="{D0562B6A-05B1-4BCA-8CEA-390DAC1DE99F}" presName="space" presStyleCnt="0"/>
      <dgm:spPr/>
      <dgm:t>
        <a:bodyPr/>
        <a:lstStyle/>
        <a:p>
          <a:endParaRPr lang="fr-FR"/>
        </a:p>
      </dgm:t>
    </dgm:pt>
    <dgm:pt modelId="{F0B24D21-FD66-4187-9AAB-FC0B7E9FD63B}" type="pres">
      <dgm:prSet presAssocID="{E7721D65-0A80-4B63-92B6-DEF692F9894C}" presName="composite" presStyleCnt="0"/>
      <dgm:spPr/>
      <dgm:t>
        <a:bodyPr/>
        <a:lstStyle/>
        <a:p>
          <a:endParaRPr lang="fr-FR"/>
        </a:p>
      </dgm:t>
    </dgm:pt>
    <dgm:pt modelId="{69EACDB7-1038-4DBA-BA0E-25166D4CF3C3}" type="pres">
      <dgm:prSet presAssocID="{E7721D65-0A80-4B63-92B6-DEF692F9894C}" presName="parTx" presStyleLbl="node1" presStyleIdx="1" presStyleCnt="2" custLinFactNeighborX="422" custLinFactNeighborY="-54210">
        <dgm:presLayoutVars>
          <dgm:chMax val="0"/>
          <dgm:chPref val="0"/>
          <dgm:bulletEnabled val="1"/>
        </dgm:presLayoutVars>
      </dgm:prSet>
      <dgm:spPr>
        <a:prstGeom prst="chevron">
          <a:avLst/>
        </a:prstGeom>
      </dgm:spPr>
      <dgm:t>
        <a:bodyPr/>
        <a:lstStyle/>
        <a:p>
          <a:endParaRPr lang="fr-FR"/>
        </a:p>
      </dgm:t>
    </dgm:pt>
    <dgm:pt modelId="{5247C2B5-589C-4457-874C-6A49A3A2AD45}" type="pres">
      <dgm:prSet presAssocID="{E7721D65-0A80-4B63-92B6-DEF692F9894C}" presName="desTx" presStyleLbl="revTx" presStyleIdx="1" presStyleCnt="2">
        <dgm:presLayoutVars>
          <dgm:bulletEnabled val="1"/>
        </dgm:presLayoutVars>
      </dgm:prSet>
      <dgm:spPr>
        <a:prstGeom prst="rect">
          <a:avLst/>
        </a:prstGeom>
      </dgm:spPr>
      <dgm:t>
        <a:bodyPr/>
        <a:lstStyle/>
        <a:p>
          <a:endParaRPr lang="fr-FR"/>
        </a:p>
      </dgm:t>
    </dgm:pt>
  </dgm:ptLst>
  <dgm:cxnLst>
    <dgm:cxn modelId="{32DC0D41-248E-43FC-9D98-67D133F0A3C1}" type="presOf" srcId="{E7721D65-0A80-4B63-92B6-DEF692F9894C}" destId="{69EACDB7-1038-4DBA-BA0E-25166D4CF3C3}" srcOrd="0" destOrd="0" presId="urn:microsoft.com/office/officeart/2005/8/layout/chevron1"/>
    <dgm:cxn modelId="{5B5F993A-FD70-4BB2-A799-510BF1B21C15}" srcId="{E7721D65-0A80-4B63-92B6-DEF692F9894C}" destId="{2F65429D-0BB6-44C7-80A1-0F1B75F7931C}" srcOrd="0" destOrd="0" parTransId="{F96D5F0F-D550-4AA5-AC29-813E1A41FE32}" sibTransId="{7652AB7F-D2D6-474F-A53D-52B0E15FFD1D}"/>
    <dgm:cxn modelId="{F33B0AEC-6076-4186-BEB7-3DCE981D3739}" type="presOf" srcId="{6FE451D0-339D-4F5D-ADC0-64FD72371BF9}" destId="{64AAB79A-3F22-4C69-896C-8B19CBF94F5D}" srcOrd="0" destOrd="0" presId="urn:microsoft.com/office/officeart/2005/8/layout/chevron1"/>
    <dgm:cxn modelId="{4F588B38-6956-4CBA-8E39-07F1631FDD3A}" type="presOf" srcId="{C380BE09-63E8-4576-AFA9-33146F374368}" destId="{363E957B-B10C-4D01-9C86-7E0356B0E774}" srcOrd="0" destOrd="0" presId="urn:microsoft.com/office/officeart/2005/8/layout/chevron1"/>
    <dgm:cxn modelId="{C483BA40-5D46-46BB-957C-A5B27DE89229}" srcId="{6FE451D0-339D-4F5D-ADC0-64FD72371BF9}" destId="{E7721D65-0A80-4B63-92B6-DEF692F9894C}" srcOrd="1" destOrd="0" parTransId="{48403EC7-18B2-4CF2-B116-584467FDFE42}" sibTransId="{F2473662-B260-4F8E-865A-6AF5AB198F0C}"/>
    <dgm:cxn modelId="{8CB567CA-E975-4270-9D96-72BAC4681F7C}" srcId="{6FE451D0-339D-4F5D-ADC0-64FD72371BF9}" destId="{455F7498-7B0A-4C72-B128-908361CF4B13}" srcOrd="0" destOrd="0" parTransId="{24924768-12C0-4679-95B6-EB2ACE828A99}" sibTransId="{D0562B6A-05B1-4BCA-8CEA-390DAC1DE99F}"/>
    <dgm:cxn modelId="{E57C4933-361B-4CDA-9EDE-3C82C4D7A450}" type="presOf" srcId="{455F7498-7B0A-4C72-B128-908361CF4B13}" destId="{FD8B429D-C681-4A8A-95AA-123D8FD071C8}" srcOrd="0" destOrd="0" presId="urn:microsoft.com/office/officeart/2005/8/layout/chevron1"/>
    <dgm:cxn modelId="{0A9B38D8-D0AF-4655-B915-13DB7C564023}" srcId="{455F7498-7B0A-4C72-B128-908361CF4B13}" destId="{C380BE09-63E8-4576-AFA9-33146F374368}" srcOrd="0" destOrd="0" parTransId="{17BCDADC-1FF4-4215-8F29-43CFD72FFC38}" sibTransId="{092D6379-83C4-48C9-9F90-8551FE3496B4}"/>
    <dgm:cxn modelId="{73D7BBAF-08DF-43DA-8FFA-ACFF4005BB72}" type="presOf" srcId="{2F65429D-0BB6-44C7-80A1-0F1B75F7931C}" destId="{5247C2B5-589C-4457-874C-6A49A3A2AD45}" srcOrd="0" destOrd="0" presId="urn:microsoft.com/office/officeart/2005/8/layout/chevron1"/>
    <dgm:cxn modelId="{5924A792-B626-4899-A285-226126DAB4C5}" type="presParOf" srcId="{64AAB79A-3F22-4C69-896C-8B19CBF94F5D}" destId="{A2171907-12C3-4ED1-B03A-63D7B35BDCD4}" srcOrd="0" destOrd="0" presId="urn:microsoft.com/office/officeart/2005/8/layout/chevron1"/>
    <dgm:cxn modelId="{35804751-205F-477D-9F58-B74F0BC19DB4}" type="presParOf" srcId="{A2171907-12C3-4ED1-B03A-63D7B35BDCD4}" destId="{FD8B429D-C681-4A8A-95AA-123D8FD071C8}" srcOrd="0" destOrd="0" presId="urn:microsoft.com/office/officeart/2005/8/layout/chevron1"/>
    <dgm:cxn modelId="{70DEC55A-BE04-462B-B454-0104B34FB7E0}" type="presParOf" srcId="{A2171907-12C3-4ED1-B03A-63D7B35BDCD4}" destId="{363E957B-B10C-4D01-9C86-7E0356B0E774}" srcOrd="1" destOrd="0" presId="urn:microsoft.com/office/officeart/2005/8/layout/chevron1"/>
    <dgm:cxn modelId="{45DA5A19-4C8D-425D-B762-3B1FABD702EE}" type="presParOf" srcId="{64AAB79A-3F22-4C69-896C-8B19CBF94F5D}" destId="{534E9D2B-3B46-472D-B5E5-064260CCFBDA}" srcOrd="1" destOrd="0" presId="urn:microsoft.com/office/officeart/2005/8/layout/chevron1"/>
    <dgm:cxn modelId="{1BEF4BB4-2703-49D0-9ECA-220762174F8D}" type="presParOf" srcId="{64AAB79A-3F22-4C69-896C-8B19CBF94F5D}" destId="{F0B24D21-FD66-4187-9AAB-FC0B7E9FD63B}" srcOrd="2" destOrd="0" presId="urn:microsoft.com/office/officeart/2005/8/layout/chevron1"/>
    <dgm:cxn modelId="{F0C25590-F517-4031-839D-1FA533B83B15}" type="presParOf" srcId="{F0B24D21-FD66-4187-9AAB-FC0B7E9FD63B}" destId="{69EACDB7-1038-4DBA-BA0E-25166D4CF3C3}" srcOrd="0" destOrd="0" presId="urn:microsoft.com/office/officeart/2005/8/layout/chevron1"/>
    <dgm:cxn modelId="{B72B98E8-3888-40A2-91EC-4DFAB7923BD2}" type="presParOf" srcId="{F0B24D21-FD66-4187-9AAB-FC0B7E9FD63B}" destId="{5247C2B5-589C-4457-874C-6A49A3A2AD45}" srcOrd="1"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A5E4B4-B388-43F2-B65A-E59B83E460DE}">
      <dsp:nvSpPr>
        <dsp:cNvPr id="0" name=""/>
        <dsp:cNvSpPr/>
      </dsp:nvSpPr>
      <dsp:spPr>
        <a:xfrm>
          <a:off x="0" y="170606"/>
          <a:ext cx="9580977" cy="1395355"/>
        </a:xfrm>
        <a:prstGeom prst="rightArrow">
          <a:avLst>
            <a:gd name="adj1" fmla="val 50000"/>
            <a:gd name="adj2" fmla="val 50000"/>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99060" tIns="99060" rIns="254000" bIns="221513" numCol="1" spcCol="1270" anchor="ctr" anchorCtr="0">
          <a:noAutofit/>
        </a:bodyPr>
        <a:lstStyle/>
        <a:p>
          <a:pPr lvl="0" algn="l" defTabSz="1155700">
            <a:lnSpc>
              <a:spcPct val="90000"/>
            </a:lnSpc>
            <a:spcBef>
              <a:spcPct val="0"/>
            </a:spcBef>
            <a:spcAft>
              <a:spcPct val="35000"/>
            </a:spcAft>
          </a:pPr>
          <a:r>
            <a:rPr lang="fr-FR" sz="2600" b="1" kern="1200" dirty="0" smtClean="0"/>
            <a:t>TOUJOURS SOUS LA RESPONSABILITE IDE</a:t>
          </a:r>
          <a:endParaRPr lang="fr-FR" sz="2600" b="1" kern="1200" dirty="0"/>
        </a:p>
      </dsp:txBody>
      <dsp:txXfrm>
        <a:off x="0" y="519445"/>
        <a:ext cx="9232138" cy="697677"/>
      </dsp:txXfrm>
    </dsp:sp>
    <dsp:sp modelId="{8774BA0A-0121-4064-838A-0A911BC0F34E}">
      <dsp:nvSpPr>
        <dsp:cNvPr id="0" name=""/>
        <dsp:cNvSpPr/>
      </dsp:nvSpPr>
      <dsp:spPr>
        <a:xfrm>
          <a:off x="0" y="1246626"/>
          <a:ext cx="2950940" cy="2687968"/>
        </a:xfrm>
        <a:prstGeom prst="rect">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1">
          <a:scrgbClr r="0" g="0" b="0"/>
        </a:lnRef>
        <a:fillRef idx="1">
          <a:scrgbClr r="0" g="0" b="0"/>
        </a:fillRef>
        <a:effectRef idx="3">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fr-FR" sz="2600" b="1" kern="1200" dirty="0" smtClean="0">
              <a:solidFill>
                <a:schemeClr val="accent5"/>
              </a:solidFill>
            </a:rPr>
            <a:t>5 DOMAINES D’ACTIVITES ( bloc )  </a:t>
          </a:r>
        </a:p>
      </dsp:txBody>
      <dsp:txXfrm>
        <a:off x="0" y="1246626"/>
        <a:ext cx="2950940" cy="2687968"/>
      </dsp:txXfrm>
    </dsp:sp>
    <dsp:sp modelId="{4C80B4A0-BD91-4CC0-921E-44FCD45F4767}">
      <dsp:nvSpPr>
        <dsp:cNvPr id="0" name=""/>
        <dsp:cNvSpPr/>
      </dsp:nvSpPr>
      <dsp:spPr>
        <a:xfrm>
          <a:off x="2950940" y="635724"/>
          <a:ext cx="6630036" cy="1395355"/>
        </a:xfrm>
        <a:prstGeom prst="rightArrow">
          <a:avLst>
            <a:gd name="adj1" fmla="val 50000"/>
            <a:gd name="adj2" fmla="val 50000"/>
          </a:avLst>
        </a:prstGeom>
        <a:gradFill rotWithShape="0">
          <a:gsLst>
            <a:gs pos="0">
              <a:schemeClr val="accent5">
                <a:hueOff val="207253"/>
                <a:satOff val="19748"/>
                <a:lumOff val="-8236"/>
                <a:alphaOff val="0"/>
                <a:shade val="85000"/>
                <a:satMod val="130000"/>
              </a:schemeClr>
            </a:gs>
            <a:gs pos="34000">
              <a:schemeClr val="accent5">
                <a:hueOff val="207253"/>
                <a:satOff val="19748"/>
                <a:lumOff val="-8236"/>
                <a:alphaOff val="0"/>
                <a:shade val="87000"/>
                <a:satMod val="125000"/>
              </a:schemeClr>
            </a:gs>
            <a:gs pos="70000">
              <a:schemeClr val="accent5">
                <a:hueOff val="207253"/>
                <a:satOff val="19748"/>
                <a:lumOff val="-8236"/>
                <a:alphaOff val="0"/>
                <a:tint val="100000"/>
                <a:shade val="90000"/>
                <a:satMod val="130000"/>
              </a:schemeClr>
            </a:gs>
            <a:gs pos="100000">
              <a:schemeClr val="accent5">
                <a:hueOff val="207253"/>
                <a:satOff val="19748"/>
                <a:lumOff val="-8236"/>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254000" bIns="221513" numCol="1" spcCol="1270" anchor="ctr" anchorCtr="0">
          <a:noAutofit/>
        </a:bodyPr>
        <a:lstStyle/>
        <a:p>
          <a:pPr lvl="0" algn="l" defTabSz="1066800">
            <a:lnSpc>
              <a:spcPct val="90000"/>
            </a:lnSpc>
            <a:spcBef>
              <a:spcPct val="0"/>
            </a:spcBef>
            <a:spcAft>
              <a:spcPct val="35000"/>
            </a:spcAft>
          </a:pPr>
          <a:r>
            <a:rPr lang="fr-FR" sz="2400" b="1" kern="1200" dirty="0" smtClean="0"/>
            <a:t>Nouveaux domaines </a:t>
          </a:r>
          <a:endParaRPr lang="fr-FR" sz="2400" b="1" kern="1200" dirty="0"/>
        </a:p>
      </dsp:txBody>
      <dsp:txXfrm>
        <a:off x="2950940" y="984563"/>
        <a:ext cx="6281197" cy="697677"/>
      </dsp:txXfrm>
    </dsp:sp>
    <dsp:sp modelId="{73E173DD-7EE5-4E6D-BDF1-F1DCBA1A98D7}">
      <dsp:nvSpPr>
        <dsp:cNvPr id="0" name=""/>
        <dsp:cNvSpPr/>
      </dsp:nvSpPr>
      <dsp:spPr>
        <a:xfrm>
          <a:off x="2950940" y="1711744"/>
          <a:ext cx="2950940" cy="2687968"/>
        </a:xfrm>
        <a:prstGeom prst="rect">
          <a:avLst/>
        </a:prstGeom>
        <a:solidFill>
          <a:schemeClr val="lt1">
            <a:hueOff val="0"/>
            <a:satOff val="0"/>
            <a:lumOff val="0"/>
            <a:alphaOff val="0"/>
          </a:schemeClr>
        </a:solidFill>
        <a:ln w="12700" cap="flat" cmpd="sng" algn="ctr">
          <a:solidFill>
            <a:schemeClr val="accent5">
              <a:hueOff val="207253"/>
              <a:satOff val="19748"/>
              <a:lumOff val="-8236"/>
              <a:alphaOff val="0"/>
            </a:schemeClr>
          </a:solidFill>
          <a:prstDash val="solid"/>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1">
          <a:scrgbClr r="0" g="0" b="0"/>
        </a:lnRef>
        <a:fillRef idx="1">
          <a:scrgbClr r="0" g="0" b="0"/>
        </a:fillRef>
        <a:effectRef idx="3">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fr-FR" sz="2600" b="1" kern="1200" dirty="0" smtClean="0">
              <a:solidFill>
                <a:srgbClr val="38AA71"/>
              </a:solidFill>
            </a:rPr>
            <a:t>Raisonnement clinique</a:t>
          </a:r>
        </a:p>
        <a:p>
          <a:pPr lvl="0" algn="l" defTabSz="1155700">
            <a:lnSpc>
              <a:spcPct val="90000"/>
            </a:lnSpc>
            <a:spcBef>
              <a:spcPct val="0"/>
            </a:spcBef>
            <a:spcAft>
              <a:spcPct val="35000"/>
            </a:spcAft>
          </a:pPr>
          <a:r>
            <a:rPr lang="fr-FR" sz="2600" b="1" kern="1200" dirty="0" smtClean="0">
              <a:solidFill>
                <a:srgbClr val="38AA71"/>
              </a:solidFill>
            </a:rPr>
            <a:t>Qualité et gestion des risques</a:t>
          </a:r>
        </a:p>
        <a:p>
          <a:pPr lvl="0" algn="l" defTabSz="1155700">
            <a:lnSpc>
              <a:spcPct val="90000"/>
            </a:lnSpc>
            <a:spcBef>
              <a:spcPct val="0"/>
            </a:spcBef>
            <a:spcAft>
              <a:spcPct val="35000"/>
            </a:spcAft>
          </a:pPr>
          <a:r>
            <a:rPr lang="fr-FR" sz="2600" b="1" kern="1200" dirty="0" smtClean="0">
              <a:solidFill>
                <a:srgbClr val="38AA71"/>
              </a:solidFill>
            </a:rPr>
            <a:t>formation des pairs</a:t>
          </a:r>
        </a:p>
      </dsp:txBody>
      <dsp:txXfrm>
        <a:off x="2950940" y="1711744"/>
        <a:ext cx="2950940" cy="2687968"/>
      </dsp:txXfrm>
    </dsp:sp>
    <dsp:sp modelId="{DEEC285D-BC56-4D8B-A913-F62675C459CC}">
      <dsp:nvSpPr>
        <dsp:cNvPr id="0" name=""/>
        <dsp:cNvSpPr/>
      </dsp:nvSpPr>
      <dsp:spPr>
        <a:xfrm>
          <a:off x="5901881" y="1100842"/>
          <a:ext cx="3679095" cy="1395355"/>
        </a:xfrm>
        <a:prstGeom prst="rightArrow">
          <a:avLst>
            <a:gd name="adj1" fmla="val 50000"/>
            <a:gd name="adj2" fmla="val 50000"/>
          </a:avLst>
        </a:prstGeom>
        <a:gradFill rotWithShape="0">
          <a:gsLst>
            <a:gs pos="0">
              <a:schemeClr val="accent5">
                <a:hueOff val="414507"/>
                <a:satOff val="39495"/>
                <a:lumOff val="-16471"/>
                <a:alphaOff val="0"/>
                <a:shade val="85000"/>
                <a:satMod val="130000"/>
              </a:schemeClr>
            </a:gs>
            <a:gs pos="34000">
              <a:schemeClr val="accent5">
                <a:hueOff val="414507"/>
                <a:satOff val="39495"/>
                <a:lumOff val="-16471"/>
                <a:alphaOff val="0"/>
                <a:shade val="87000"/>
                <a:satMod val="125000"/>
              </a:schemeClr>
            </a:gs>
            <a:gs pos="70000">
              <a:schemeClr val="accent5">
                <a:hueOff val="414507"/>
                <a:satOff val="39495"/>
                <a:lumOff val="-16471"/>
                <a:alphaOff val="0"/>
                <a:tint val="100000"/>
                <a:shade val="90000"/>
                <a:satMod val="130000"/>
              </a:schemeClr>
            </a:gs>
            <a:gs pos="100000">
              <a:schemeClr val="accent5">
                <a:hueOff val="414507"/>
                <a:satOff val="39495"/>
                <a:lumOff val="-16471"/>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254000" bIns="221513" numCol="1" spcCol="1270" anchor="ctr" anchorCtr="0">
          <a:noAutofit/>
        </a:bodyPr>
        <a:lstStyle/>
        <a:p>
          <a:pPr lvl="0" algn="l" defTabSz="1066800">
            <a:lnSpc>
              <a:spcPct val="90000"/>
            </a:lnSpc>
            <a:spcBef>
              <a:spcPct val="0"/>
            </a:spcBef>
            <a:spcAft>
              <a:spcPct val="35000"/>
            </a:spcAft>
          </a:pPr>
          <a:r>
            <a:rPr lang="fr-FR" sz="2400" b="1" kern="1200" dirty="0" smtClean="0"/>
            <a:t>Nouveaux actes</a:t>
          </a:r>
          <a:endParaRPr lang="fr-FR" sz="2400" b="1" kern="1200" dirty="0"/>
        </a:p>
      </dsp:txBody>
      <dsp:txXfrm>
        <a:off x="5901881" y="1449681"/>
        <a:ext cx="3330256" cy="697677"/>
      </dsp:txXfrm>
    </dsp:sp>
    <dsp:sp modelId="{B57C9DC3-8570-4BD3-9FC5-E97CDB2EA939}">
      <dsp:nvSpPr>
        <dsp:cNvPr id="0" name=""/>
        <dsp:cNvSpPr/>
      </dsp:nvSpPr>
      <dsp:spPr>
        <a:xfrm>
          <a:off x="5901881" y="2176863"/>
          <a:ext cx="2950940" cy="2648629"/>
        </a:xfrm>
        <a:prstGeom prst="rect">
          <a:avLst/>
        </a:prstGeom>
        <a:solidFill>
          <a:schemeClr val="lt1">
            <a:hueOff val="0"/>
            <a:satOff val="0"/>
            <a:lumOff val="0"/>
            <a:alphaOff val="0"/>
          </a:schemeClr>
        </a:solidFill>
        <a:ln w="12700" cap="flat" cmpd="sng" algn="ctr">
          <a:solidFill>
            <a:schemeClr val="accent5">
              <a:hueOff val="414507"/>
              <a:satOff val="39495"/>
              <a:lumOff val="-16471"/>
              <a:alphaOff val="0"/>
            </a:schemeClr>
          </a:solidFill>
          <a:prstDash val="solid"/>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1">
          <a:scrgbClr r="0" g="0" b="0"/>
        </a:lnRef>
        <a:fillRef idx="1">
          <a:scrgbClr r="0" g="0" b="0"/>
        </a:fillRef>
        <a:effectRef idx="3">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fr-FR" sz="2600" b="1" kern="1200" dirty="0" smtClean="0">
              <a:solidFill>
                <a:schemeClr val="accent6"/>
              </a:solidFill>
            </a:rPr>
            <a:t>Dans le domaine « appréciation de l’état clinique  et réalisation des soins »</a:t>
          </a:r>
        </a:p>
      </dsp:txBody>
      <dsp:txXfrm>
        <a:off x="5901881" y="2176863"/>
        <a:ext cx="2950940" cy="26486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8B429D-C681-4A8A-95AA-123D8FD071C8}">
      <dsp:nvSpPr>
        <dsp:cNvPr id="0" name=""/>
        <dsp:cNvSpPr/>
      </dsp:nvSpPr>
      <dsp:spPr>
        <a:xfrm>
          <a:off x="0" y="369549"/>
          <a:ext cx="4786093" cy="1914437"/>
        </a:xfrm>
        <a:prstGeom prst="chevron">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lvl="0" algn="ctr" defTabSz="933450">
            <a:lnSpc>
              <a:spcPct val="90000"/>
            </a:lnSpc>
            <a:spcBef>
              <a:spcPct val="0"/>
            </a:spcBef>
            <a:spcAft>
              <a:spcPct val="35000"/>
            </a:spcAft>
          </a:pPr>
          <a:r>
            <a:rPr lang="fr-FR" sz="2100" kern="1200" dirty="0" smtClean="0">
              <a:solidFill>
                <a:srgbClr val="C00000"/>
              </a:solidFill>
            </a:rPr>
            <a:t>Les soins courants dits    « de la vie quotidienne</a:t>
          </a:r>
          <a:r>
            <a:rPr lang="fr-FR" sz="2100" b="1" kern="1200" dirty="0" smtClean="0">
              <a:solidFill>
                <a:srgbClr val="C00000"/>
              </a:solidFill>
            </a:rPr>
            <a:t> </a:t>
          </a:r>
          <a:r>
            <a:rPr lang="fr-FR" sz="2100" b="1" kern="1200" dirty="0" smtClean="0"/>
            <a:t>« </a:t>
          </a:r>
          <a:r>
            <a:rPr lang="fr-FR" sz="2100" kern="1200" dirty="0" smtClean="0"/>
            <a:t>sous le contrôle de l'infirmier »</a:t>
          </a:r>
          <a:endParaRPr lang="fr-FR" sz="1800" kern="1200" dirty="0">
            <a:solidFill>
              <a:sysClr val="windowText" lastClr="000000">
                <a:hueOff val="0"/>
                <a:satOff val="0"/>
                <a:lumOff val="0"/>
                <a:alphaOff val="0"/>
              </a:sysClr>
            </a:solidFill>
            <a:latin typeface="Calibri"/>
            <a:ea typeface="+mn-ea"/>
            <a:cs typeface="+mn-cs"/>
          </a:endParaRPr>
        </a:p>
      </dsp:txBody>
      <dsp:txXfrm>
        <a:off x="957219" y="369549"/>
        <a:ext cx="2871656" cy="1914437"/>
      </dsp:txXfrm>
    </dsp:sp>
    <dsp:sp modelId="{363E957B-B10C-4D01-9C86-7E0356B0E774}">
      <dsp:nvSpPr>
        <dsp:cNvPr id="0" name=""/>
        <dsp:cNvSpPr/>
      </dsp:nvSpPr>
      <dsp:spPr>
        <a:xfrm>
          <a:off x="56767" y="3647757"/>
          <a:ext cx="3828874" cy="117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85750" lvl="1" indent="-285750" algn="l" defTabSz="2889250">
            <a:lnSpc>
              <a:spcPct val="90000"/>
            </a:lnSpc>
            <a:spcBef>
              <a:spcPct val="0"/>
            </a:spcBef>
            <a:spcAft>
              <a:spcPct val="15000"/>
            </a:spcAft>
            <a:buChar char="••"/>
          </a:pPr>
          <a:endParaRPr lang="fr-FR" sz="6500" kern="1200" dirty="0">
            <a:solidFill>
              <a:sysClr val="windowText" lastClr="000000">
                <a:hueOff val="0"/>
                <a:satOff val="0"/>
                <a:lumOff val="0"/>
                <a:alphaOff val="0"/>
              </a:sysClr>
            </a:solidFill>
            <a:latin typeface="Calibri"/>
            <a:ea typeface="+mn-ea"/>
            <a:cs typeface="+mn-cs"/>
          </a:endParaRPr>
        </a:p>
      </dsp:txBody>
      <dsp:txXfrm>
        <a:off x="56767" y="3647757"/>
        <a:ext cx="3828874" cy="1170000"/>
      </dsp:txXfrm>
    </dsp:sp>
    <dsp:sp modelId="{69EACDB7-1038-4DBA-BA0E-25166D4CF3C3}">
      <dsp:nvSpPr>
        <dsp:cNvPr id="0" name=""/>
        <dsp:cNvSpPr/>
      </dsp:nvSpPr>
      <dsp:spPr>
        <a:xfrm>
          <a:off x="4584766" y="406766"/>
          <a:ext cx="4786093" cy="1914437"/>
        </a:xfrm>
        <a:prstGeom prst="chevron">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fr-FR" sz="2400" kern="1200" dirty="0" smtClean="0">
              <a:solidFill>
                <a:srgbClr val="C00000"/>
              </a:solidFill>
            </a:rPr>
            <a:t>Les soins aigus</a:t>
          </a:r>
        </a:p>
        <a:p>
          <a:pPr lvl="0" algn="ctr" defTabSz="1066800">
            <a:lnSpc>
              <a:spcPct val="90000"/>
            </a:lnSpc>
            <a:spcBef>
              <a:spcPct val="0"/>
            </a:spcBef>
            <a:spcAft>
              <a:spcPct val="35000"/>
            </a:spcAft>
          </a:pPr>
          <a:r>
            <a:rPr lang="fr-FR" sz="2000" kern="1200" dirty="0" smtClean="0"/>
            <a:t>« collabore avec l'infirmier pour leur réalisation »</a:t>
          </a:r>
          <a:endParaRPr lang="fr-FR" sz="2000" b="1" kern="1200" dirty="0">
            <a:solidFill>
              <a:sysClr val="windowText" lastClr="000000">
                <a:hueOff val="0"/>
                <a:satOff val="0"/>
                <a:lumOff val="0"/>
                <a:alphaOff val="0"/>
              </a:sysClr>
            </a:solidFill>
            <a:latin typeface="Calibri"/>
            <a:ea typeface="+mn-ea"/>
            <a:cs typeface="+mn-cs"/>
          </a:endParaRPr>
        </a:p>
      </dsp:txBody>
      <dsp:txXfrm>
        <a:off x="5541985" y="406766"/>
        <a:ext cx="2871656" cy="1914437"/>
      </dsp:txXfrm>
    </dsp:sp>
    <dsp:sp modelId="{5247C2B5-589C-4457-874C-6A49A3A2AD45}">
      <dsp:nvSpPr>
        <dsp:cNvPr id="0" name=""/>
        <dsp:cNvSpPr/>
      </dsp:nvSpPr>
      <dsp:spPr>
        <a:xfrm>
          <a:off x="4577430" y="3598325"/>
          <a:ext cx="3828874" cy="117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85750" lvl="1" indent="-285750" algn="l" defTabSz="2889250">
            <a:lnSpc>
              <a:spcPct val="90000"/>
            </a:lnSpc>
            <a:spcBef>
              <a:spcPct val="0"/>
            </a:spcBef>
            <a:spcAft>
              <a:spcPct val="15000"/>
            </a:spcAft>
            <a:buChar char="••"/>
          </a:pPr>
          <a:endParaRPr lang="fr-FR" sz="6500" kern="1200" dirty="0">
            <a:solidFill>
              <a:sysClr val="windowText" lastClr="000000">
                <a:hueOff val="0"/>
                <a:satOff val="0"/>
                <a:lumOff val="0"/>
                <a:alphaOff val="0"/>
              </a:sysClr>
            </a:solidFill>
            <a:latin typeface="Calibri"/>
            <a:ea typeface="+mn-ea"/>
            <a:cs typeface="+mn-cs"/>
          </a:endParaRPr>
        </a:p>
      </dsp:txBody>
      <dsp:txXfrm>
        <a:off x="4577430" y="3598325"/>
        <a:ext cx="3828874" cy="1170000"/>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4DBA1A-DF64-4D24-BC36-78E26038C626}" type="datetimeFigureOut">
              <a:rPr lang="fr-FR" smtClean="0"/>
              <a:t>24/09/2021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4C7C5C-36D5-4062-BCD7-A0D7BA814B2D}" type="slidenum">
              <a:rPr lang="fr-FR" smtClean="0"/>
              <a:t>‹N°›</a:t>
            </a:fld>
            <a:endParaRPr lang="fr-FR"/>
          </a:p>
        </p:txBody>
      </p:sp>
    </p:spTree>
    <p:extLst>
      <p:ext uri="{BB962C8B-B14F-4D97-AF65-F5344CB8AC3E}">
        <p14:creationId xmlns:p14="http://schemas.microsoft.com/office/powerpoint/2010/main" val="1413054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image des diapositives 1"/>
          <p:cNvSpPr>
            <a:spLocks noGrp="1" noRot="1" noChangeAspect="1" noTextEdit="1"/>
          </p:cNvSpPr>
          <p:nvPr>
            <p:ph type="sldImg"/>
          </p:nvPr>
        </p:nvSpPr>
        <p:spPr>
          <a:ln/>
        </p:spPr>
      </p:sp>
      <p:sp>
        <p:nvSpPr>
          <p:cNvPr id="13315" name="Espace réservé des commentaires 2"/>
          <p:cNvSpPr>
            <a:spLocks noGrp="1"/>
          </p:cNvSpPr>
          <p:nvPr>
            <p:ph type="body" idx="1"/>
          </p:nvPr>
        </p:nvSpPr>
        <p:spPr>
          <a:noFill/>
        </p:spPr>
        <p:txBody>
          <a:bodyPr/>
          <a:lstStyle/>
          <a:p>
            <a:pPr eaLnBrk="1" hangingPunct="1"/>
            <a:endParaRPr lang="fr-FR" altLang="fr-FR" smtClean="0"/>
          </a:p>
        </p:txBody>
      </p:sp>
      <p:sp>
        <p:nvSpPr>
          <p:cNvPr id="13316" name="Espace réservé de la date 3"/>
          <p:cNvSpPr>
            <a:spLocks noGrp="1"/>
          </p:cNvSpPr>
          <p:nvPr>
            <p:ph type="dt" sz="quarter" idx="1"/>
          </p:nvPr>
        </p:nvSpPr>
        <p:spPr>
          <a:noFill/>
        </p:spPr>
        <p:txBody>
          <a:bodyPr/>
          <a:lstStyle>
            <a:lvl1pPr>
              <a:defRPr>
                <a:solidFill>
                  <a:schemeClr val="tx1"/>
                </a:solidFill>
                <a:latin typeface="Arial" panose="020B0604020202020204" pitchFamily="34" charset="0"/>
              </a:defRPr>
            </a:lvl1pPr>
            <a:lvl2pPr marL="804763" indent="-309524">
              <a:defRPr>
                <a:solidFill>
                  <a:schemeClr val="tx1"/>
                </a:solidFill>
                <a:latin typeface="Arial" panose="020B0604020202020204" pitchFamily="34" charset="0"/>
              </a:defRPr>
            </a:lvl2pPr>
            <a:lvl3pPr marL="1238098" indent="-247620">
              <a:defRPr>
                <a:solidFill>
                  <a:schemeClr val="tx1"/>
                </a:solidFill>
                <a:latin typeface="Arial" panose="020B0604020202020204" pitchFamily="34" charset="0"/>
              </a:defRPr>
            </a:lvl3pPr>
            <a:lvl4pPr marL="1733337" indent="-247620">
              <a:defRPr>
                <a:solidFill>
                  <a:schemeClr val="tx1"/>
                </a:solidFill>
                <a:latin typeface="Arial" panose="020B0604020202020204" pitchFamily="34" charset="0"/>
              </a:defRPr>
            </a:lvl4pPr>
            <a:lvl5pPr marL="2228576" indent="-247620">
              <a:defRPr>
                <a:solidFill>
                  <a:schemeClr val="tx1"/>
                </a:solidFill>
                <a:latin typeface="Arial" panose="020B0604020202020204" pitchFamily="34" charset="0"/>
              </a:defRPr>
            </a:lvl5pPr>
            <a:lvl6pPr marL="2723815" indent="-247620" eaLnBrk="0" fontAlgn="base" hangingPunct="0">
              <a:spcBef>
                <a:spcPct val="0"/>
              </a:spcBef>
              <a:spcAft>
                <a:spcPct val="0"/>
              </a:spcAft>
              <a:defRPr>
                <a:solidFill>
                  <a:schemeClr val="tx1"/>
                </a:solidFill>
                <a:latin typeface="Arial" panose="020B0604020202020204" pitchFamily="34" charset="0"/>
              </a:defRPr>
            </a:lvl6pPr>
            <a:lvl7pPr marL="3219054" indent="-247620" eaLnBrk="0" fontAlgn="base" hangingPunct="0">
              <a:spcBef>
                <a:spcPct val="0"/>
              </a:spcBef>
              <a:spcAft>
                <a:spcPct val="0"/>
              </a:spcAft>
              <a:defRPr>
                <a:solidFill>
                  <a:schemeClr val="tx1"/>
                </a:solidFill>
                <a:latin typeface="Arial" panose="020B0604020202020204" pitchFamily="34" charset="0"/>
              </a:defRPr>
            </a:lvl7pPr>
            <a:lvl8pPr marL="3714293" indent="-247620" eaLnBrk="0" fontAlgn="base" hangingPunct="0">
              <a:spcBef>
                <a:spcPct val="0"/>
              </a:spcBef>
              <a:spcAft>
                <a:spcPct val="0"/>
              </a:spcAft>
              <a:defRPr>
                <a:solidFill>
                  <a:schemeClr val="tx1"/>
                </a:solidFill>
                <a:latin typeface="Arial" panose="020B0604020202020204" pitchFamily="34" charset="0"/>
              </a:defRPr>
            </a:lvl8pPr>
            <a:lvl9pPr marL="4209532" indent="-247620" eaLnBrk="0" fontAlgn="base" hangingPunct="0">
              <a:spcBef>
                <a:spcPct val="0"/>
              </a:spcBef>
              <a:spcAft>
                <a:spcPct val="0"/>
              </a:spcAft>
              <a:defRPr>
                <a:solidFill>
                  <a:schemeClr val="tx1"/>
                </a:solidFill>
                <a:latin typeface="Arial" panose="020B0604020202020204" pitchFamily="34" charset="0"/>
              </a:defRPr>
            </a:lvl9pPr>
          </a:lstStyle>
          <a:p>
            <a:fld id="{9E697188-1A88-4EEA-BB76-17BD68C43B08}" type="datetime1">
              <a:rPr lang="fr-FR" altLang="fr-FR" smtClean="0">
                <a:solidFill>
                  <a:srgbClr val="000000"/>
                </a:solidFill>
              </a:rPr>
              <a:pPr/>
              <a:t>24/09/2021</a:t>
            </a:fld>
            <a:endParaRPr lang="fr-FR" altLang="fr-FR" smtClean="0">
              <a:solidFill>
                <a:srgbClr val="000000"/>
              </a:solidFill>
            </a:endParaRPr>
          </a:p>
        </p:txBody>
      </p:sp>
      <p:sp>
        <p:nvSpPr>
          <p:cNvPr id="13317" name="Espace réservé du numéro de diapositive 4"/>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804763" indent="-309524">
              <a:defRPr>
                <a:solidFill>
                  <a:schemeClr val="tx1"/>
                </a:solidFill>
                <a:latin typeface="Arial" panose="020B0604020202020204" pitchFamily="34" charset="0"/>
              </a:defRPr>
            </a:lvl2pPr>
            <a:lvl3pPr marL="1238098" indent="-247620">
              <a:defRPr>
                <a:solidFill>
                  <a:schemeClr val="tx1"/>
                </a:solidFill>
                <a:latin typeface="Arial" panose="020B0604020202020204" pitchFamily="34" charset="0"/>
              </a:defRPr>
            </a:lvl3pPr>
            <a:lvl4pPr marL="1733337" indent="-247620">
              <a:defRPr>
                <a:solidFill>
                  <a:schemeClr val="tx1"/>
                </a:solidFill>
                <a:latin typeface="Arial" panose="020B0604020202020204" pitchFamily="34" charset="0"/>
              </a:defRPr>
            </a:lvl4pPr>
            <a:lvl5pPr marL="2228576" indent="-247620">
              <a:defRPr>
                <a:solidFill>
                  <a:schemeClr val="tx1"/>
                </a:solidFill>
                <a:latin typeface="Arial" panose="020B0604020202020204" pitchFamily="34" charset="0"/>
              </a:defRPr>
            </a:lvl5pPr>
            <a:lvl6pPr marL="2723815" indent="-247620" eaLnBrk="0" fontAlgn="base" hangingPunct="0">
              <a:spcBef>
                <a:spcPct val="0"/>
              </a:spcBef>
              <a:spcAft>
                <a:spcPct val="0"/>
              </a:spcAft>
              <a:defRPr>
                <a:solidFill>
                  <a:schemeClr val="tx1"/>
                </a:solidFill>
                <a:latin typeface="Arial" panose="020B0604020202020204" pitchFamily="34" charset="0"/>
              </a:defRPr>
            </a:lvl6pPr>
            <a:lvl7pPr marL="3219054" indent="-247620" eaLnBrk="0" fontAlgn="base" hangingPunct="0">
              <a:spcBef>
                <a:spcPct val="0"/>
              </a:spcBef>
              <a:spcAft>
                <a:spcPct val="0"/>
              </a:spcAft>
              <a:defRPr>
                <a:solidFill>
                  <a:schemeClr val="tx1"/>
                </a:solidFill>
                <a:latin typeface="Arial" panose="020B0604020202020204" pitchFamily="34" charset="0"/>
              </a:defRPr>
            </a:lvl7pPr>
            <a:lvl8pPr marL="3714293" indent="-247620" eaLnBrk="0" fontAlgn="base" hangingPunct="0">
              <a:spcBef>
                <a:spcPct val="0"/>
              </a:spcBef>
              <a:spcAft>
                <a:spcPct val="0"/>
              </a:spcAft>
              <a:defRPr>
                <a:solidFill>
                  <a:schemeClr val="tx1"/>
                </a:solidFill>
                <a:latin typeface="Arial" panose="020B0604020202020204" pitchFamily="34" charset="0"/>
              </a:defRPr>
            </a:lvl8pPr>
            <a:lvl9pPr marL="4209532" indent="-247620" eaLnBrk="0" fontAlgn="base" hangingPunct="0">
              <a:spcBef>
                <a:spcPct val="0"/>
              </a:spcBef>
              <a:spcAft>
                <a:spcPct val="0"/>
              </a:spcAft>
              <a:defRPr>
                <a:solidFill>
                  <a:schemeClr val="tx1"/>
                </a:solidFill>
                <a:latin typeface="Arial" panose="020B0604020202020204" pitchFamily="34" charset="0"/>
              </a:defRPr>
            </a:lvl9pPr>
          </a:lstStyle>
          <a:p>
            <a:fld id="{55D0E960-1E3F-4A6E-AB3F-02FE7FD9B4BC}" type="slidenum">
              <a:rPr lang="fr-FR" altLang="fr-FR" smtClean="0">
                <a:solidFill>
                  <a:srgbClr val="000000"/>
                </a:solidFill>
              </a:rPr>
              <a:pPr/>
              <a:t>6</a:t>
            </a:fld>
            <a:endParaRPr lang="fr-FR" altLang="fr-FR" smtClean="0">
              <a:solidFill>
                <a:srgbClr val="000000"/>
              </a:solidFill>
            </a:endParaRPr>
          </a:p>
        </p:txBody>
      </p:sp>
    </p:spTree>
    <p:extLst>
      <p:ext uri="{BB962C8B-B14F-4D97-AF65-F5344CB8AC3E}">
        <p14:creationId xmlns:p14="http://schemas.microsoft.com/office/powerpoint/2010/main" val="1059151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Tree>
    <p:extLst>
      <p:ext uri="{BB962C8B-B14F-4D97-AF65-F5344CB8AC3E}">
        <p14:creationId xmlns:p14="http://schemas.microsoft.com/office/powerpoint/2010/main" val="1941766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FFFFFF"/>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01E63C-774C-4540-AFA7-0ABCACF5C6F5}"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764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FFFFFF"/>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01E63C-774C-4540-AFA7-0ABCACF5C6F5}"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8857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FFFFFF"/>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01E63C-774C-4540-AFA7-0ABCACF5C6F5}"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5651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re et puces">
    <p:spTree>
      <p:nvGrpSpPr>
        <p:cNvPr id="1" name=""/>
        <p:cNvGrpSpPr/>
        <p:nvPr/>
      </p:nvGrpSpPr>
      <p:grpSpPr>
        <a:xfrm>
          <a:off x="0" y="0"/>
          <a:ext cx="0" cy="0"/>
          <a:chOff x="0" y="0"/>
          <a:chExt cx="0" cy="0"/>
        </a:xfrm>
      </p:grpSpPr>
      <p:sp>
        <p:nvSpPr>
          <p:cNvPr id="58" name="Shape 58"/>
          <p:cNvSpPr>
            <a:spLocks noGrp="1"/>
          </p:cNvSpPr>
          <p:nvPr>
            <p:ph type="title"/>
          </p:nvPr>
        </p:nvSpPr>
        <p:spPr>
          <a:prstGeom prst="rect">
            <a:avLst/>
          </a:prstGeom>
        </p:spPr>
        <p:txBody>
          <a:bodyPr/>
          <a:lstStyle/>
          <a:p>
            <a:r>
              <a:t>Texte du titre</a:t>
            </a:r>
          </a:p>
        </p:txBody>
      </p:sp>
      <p:sp>
        <p:nvSpPr>
          <p:cNvPr id="59" name="Shape 59"/>
          <p:cNvSpPr>
            <a:spLocks noGrp="1"/>
          </p:cNvSpPr>
          <p:nvPr>
            <p:ph type="body" idx="1"/>
          </p:nvPr>
        </p:nvSpPr>
        <p:spPr>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60" name="Shape 60"/>
          <p:cNvSpPr>
            <a:spLocks noGrp="1"/>
          </p:cNvSpPr>
          <p:nvPr>
            <p:ph type="sldNum" sz="quarter" idx="2"/>
          </p:nvPr>
        </p:nvSpPr>
        <p:spPr>
          <a:prstGeom prst="rect">
            <a:avLst/>
          </a:prstGeom>
        </p:spPr>
        <p:txBody>
          <a:bodyPr/>
          <a:lstStyle/>
          <a:p>
            <a:fld id="{86CB4B4D-7CA3-9044-876B-883B54F8677D}" type="slidenum">
              <a:t>‹N°›</a:t>
            </a:fld>
            <a:endParaRPr/>
          </a:p>
        </p:txBody>
      </p:sp>
    </p:spTree>
    <p:extLst>
      <p:ext uri="{BB962C8B-B14F-4D97-AF65-F5344CB8AC3E}">
        <p14:creationId xmlns:p14="http://schemas.microsoft.com/office/powerpoint/2010/main" val="2790493287"/>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0447053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0226747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4066392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0158922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8071965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0019925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111784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FFFFFF"/>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01E63C-774C-4540-AFA7-0ABCACF5C6F5}"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68416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9148840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9585453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3283994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9111018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7497483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2304617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3408036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0153943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6648773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982059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FFFFFF"/>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01E63C-774C-4540-AFA7-0ABCACF5C6F5}"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838693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5729592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1999083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34191158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8410501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996096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FFFFFF"/>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01E63C-774C-4540-AFA7-0ABCACF5C6F5}"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65879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097280" y="2582335"/>
            <a:ext cx="4937760" cy="328676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217920" y="2582334"/>
            <a:ext cx="4937760" cy="328676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FFFFFF"/>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01E63C-774C-4540-AFA7-0ABCACF5C6F5}"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1465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FFFFFF"/>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01E63C-774C-4540-AFA7-0ABCACF5C6F5}"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06373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lvl1pPr>
              <a:defRPr>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FFFFFF"/>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01E63C-774C-4540-AFA7-0ABCACF5C6F5}"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19271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fr-FR" smtClean="0"/>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637052"/>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a:ln>
                <a:noFill/>
              </a:ln>
              <a:solidFill>
                <a:srgbClr val="637052"/>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201E63C-774C-4540-AFA7-0ABCACF5C6F5}" type="slidenum">
              <a:rPr kumimoji="0" lang="fr-FR" sz="1050" b="0" i="0" u="none" strike="noStrike" kern="1200" cap="none" spc="0" normalizeH="0" baseline="0" noProof="0" smtClean="0">
                <a:ln>
                  <a:noFill/>
                </a:ln>
                <a:solidFill>
                  <a:srgbClr val="637052"/>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a:ln>
                <a:noFill/>
              </a:ln>
              <a:solidFill>
                <a:srgbClr val="637052"/>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8695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FFFFFF"/>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01E63C-774C-4540-AFA7-0ABCACF5C6F5}"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9694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FFFFFF"/>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201E63C-774C-4540-AFA7-0ABCACF5C6F5}"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6010668"/>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336699"/>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smtClean="0">
                <a:solidFill>
                  <a:prstClr val="black">
                    <a:tint val="75000"/>
                  </a:prstClr>
                </a:solidFill>
              </a:rPr>
              <a:t>16/06/2021</a:t>
            </a:r>
            <a:endParaRPr lang="fr-FR">
              <a:solidFill>
                <a:prstClr val="black">
                  <a:tint val="75000"/>
                </a:prstClr>
              </a:solidFill>
            </a:endParaRPr>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693871604"/>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336699"/>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smtClean="0">
                <a:solidFill>
                  <a:prstClr val="black">
                    <a:tint val="75000"/>
                  </a:prstClr>
                </a:solidFill>
              </a:rPr>
              <a:t>16/06/2021</a:t>
            </a:r>
            <a:endParaRPr lang="fr-FR">
              <a:solidFill>
                <a:prstClr val="black">
                  <a:tint val="75000"/>
                </a:prstClr>
              </a:solidFill>
            </a:endParaRPr>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EE19E9-BCA8-49E3-A3AE-89071412E50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040213173"/>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Port%20Folio%20EAS.pdf" TargetMode="External"/><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Formation AS  </a:t>
            </a:r>
            <a:endParaRPr lang="fr-FR" dirty="0"/>
          </a:p>
        </p:txBody>
      </p:sp>
      <p:sp>
        <p:nvSpPr>
          <p:cNvPr id="3" name="Sous-titre 2"/>
          <p:cNvSpPr>
            <a:spLocks noGrp="1"/>
          </p:cNvSpPr>
          <p:nvPr>
            <p:ph type="subTitle" idx="1"/>
          </p:nvPr>
        </p:nvSpPr>
        <p:spPr/>
        <p:txBody>
          <a:bodyPr/>
          <a:lstStyle/>
          <a:p>
            <a:r>
              <a:rPr lang="fr-FR" dirty="0" smtClean="0"/>
              <a:t>IFAS – promotion 2021/2022 – référentiel 531 081 </a:t>
            </a:r>
            <a:r>
              <a:rPr lang="fr-FR" sz="1400" dirty="0" smtClean="0"/>
              <a:t>JO 10 juin 2021</a:t>
            </a:r>
            <a:endParaRPr lang="fr-FR" sz="1400" dirty="0"/>
          </a:p>
        </p:txBody>
      </p:sp>
      <p:sp>
        <p:nvSpPr>
          <p:cNvPr id="4" name="Espace réservé de la date 3"/>
          <p:cNvSpPr>
            <a:spLocks noGrp="1"/>
          </p:cNvSpPr>
          <p:nvPr>
            <p:ph type="dt" sz="half" idx="10"/>
          </p:nvPr>
        </p:nvSpPr>
        <p:spPr/>
        <p:txBody>
          <a:bodyPr/>
          <a:lstStyle/>
          <a:p>
            <a:r>
              <a:rPr lang="fr-FR" smtClean="0"/>
              <a:t>16/06/2021</a:t>
            </a:r>
            <a:endParaRPr lang="fr-FR" dirty="0"/>
          </a:p>
        </p:txBody>
      </p:sp>
      <p:sp>
        <p:nvSpPr>
          <p:cNvPr id="5" name="Espace réservé du pied de page 4"/>
          <p:cNvSpPr>
            <a:spLocks noGrp="1"/>
          </p:cNvSpPr>
          <p:nvPr>
            <p:ph type="ftr" sz="quarter" idx="11"/>
          </p:nvPr>
        </p:nvSpPr>
        <p:spPr/>
        <p:txBody>
          <a:bodyPr/>
          <a:lstStyle/>
          <a:p>
            <a:r>
              <a:rPr lang="fr-FR" smtClean="0"/>
              <a:t>IFPS Lisieux - S.PETIT - P.DELAHAYE</a:t>
            </a:r>
            <a:endParaRPr lang="fr-FR" dirty="0"/>
          </a:p>
        </p:txBody>
      </p:sp>
      <p:sp>
        <p:nvSpPr>
          <p:cNvPr id="6" name="Espace réservé du numéro de diapositive 5"/>
          <p:cNvSpPr>
            <a:spLocks noGrp="1"/>
          </p:cNvSpPr>
          <p:nvPr>
            <p:ph type="sldNum" sz="quarter" idx="12"/>
          </p:nvPr>
        </p:nvSpPr>
        <p:spPr/>
        <p:txBody>
          <a:bodyPr/>
          <a:lstStyle/>
          <a:p>
            <a:fld id="{F6C85DAC-144F-4EEE-B405-815060E44C6E}" type="slidenum">
              <a:rPr lang="fr-FR" smtClean="0"/>
              <a:t>1</a:t>
            </a:fld>
            <a:endParaRPr lang="fr-FR"/>
          </a:p>
        </p:txBody>
      </p:sp>
      <p:pic>
        <p:nvPicPr>
          <p:cNvPr id="7" name="Image 6"/>
          <p:cNvPicPr>
            <a:picLocks noChangeAspect="1"/>
          </p:cNvPicPr>
          <p:nvPr/>
        </p:nvPicPr>
        <p:blipFill>
          <a:blip r:embed="rId2"/>
          <a:stretch>
            <a:fillRect/>
          </a:stretch>
        </p:blipFill>
        <p:spPr>
          <a:xfrm>
            <a:off x="8508989" y="444137"/>
            <a:ext cx="3048000" cy="1227909"/>
          </a:xfrm>
          <a:prstGeom prst="rect">
            <a:avLst/>
          </a:prstGeom>
        </p:spPr>
      </p:pic>
      <p:pic>
        <p:nvPicPr>
          <p:cNvPr id="8" name="Image 7"/>
          <p:cNvPicPr>
            <a:picLocks noChangeAspect="1"/>
          </p:cNvPicPr>
          <p:nvPr/>
        </p:nvPicPr>
        <p:blipFill>
          <a:blip r:embed="rId3"/>
          <a:stretch>
            <a:fillRect/>
          </a:stretch>
        </p:blipFill>
        <p:spPr>
          <a:xfrm>
            <a:off x="2064767" y="6486288"/>
            <a:ext cx="774227" cy="312118"/>
          </a:xfrm>
          <a:prstGeom prst="rect">
            <a:avLst/>
          </a:prstGeom>
        </p:spPr>
      </p:pic>
    </p:spTree>
    <p:extLst>
      <p:ext uri="{BB962C8B-B14F-4D97-AF65-F5344CB8AC3E}">
        <p14:creationId xmlns:p14="http://schemas.microsoft.com/office/powerpoint/2010/main" val="21392443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t>Les soins courants dits «de la vie quotidienne</a:t>
            </a:r>
            <a:r>
              <a:rPr lang="fr-FR" sz="3200" i="1" dirty="0"/>
              <a:t>» </a:t>
            </a:r>
            <a:br>
              <a:rPr lang="fr-FR" sz="3200" i="1" dirty="0"/>
            </a:br>
            <a:endParaRPr lang="fr-FR" sz="3200" dirty="0"/>
          </a:p>
        </p:txBody>
      </p:sp>
      <p:sp>
        <p:nvSpPr>
          <p:cNvPr id="3" name="Espace réservé du contenu 2"/>
          <p:cNvSpPr>
            <a:spLocks noGrp="1"/>
          </p:cNvSpPr>
          <p:nvPr>
            <p:ph idx="1"/>
          </p:nvPr>
        </p:nvSpPr>
        <p:spPr>
          <a:xfrm>
            <a:off x="687977" y="1845734"/>
            <a:ext cx="10728960" cy="4154472"/>
          </a:xfrm>
        </p:spPr>
        <p:txBody>
          <a:bodyPr>
            <a:normAutofit/>
          </a:bodyPr>
          <a:lstStyle/>
          <a:p>
            <a:r>
              <a:rPr lang="fr-FR" sz="2400" dirty="0"/>
              <a:t>L’aide-soignant réalise les soins sous le contrôle de l’infirmier. </a:t>
            </a:r>
            <a:endParaRPr lang="fr-FR" sz="2400" dirty="0" smtClean="0"/>
          </a:p>
          <a:p>
            <a:r>
              <a:rPr lang="fr-FR" sz="2400" dirty="0" smtClean="0"/>
              <a:t>Les </a:t>
            </a:r>
            <a:r>
              <a:rPr lang="fr-FR" sz="2400" dirty="0"/>
              <a:t>soins courants doivent permettre d’assurer la continuité de la vie dans une situation d’autonomie partielle et dans le cadre d’un état de santé stable, c’est-à-dire qui n’est pas sujet à des fluctuations, et constant, c’est-à-dire durable, qui ne varie ni ne s’interrompt. </a:t>
            </a:r>
            <a:endParaRPr lang="fr-FR" sz="2400" dirty="0" smtClean="0"/>
          </a:p>
          <a:p>
            <a:r>
              <a:rPr lang="fr-FR" sz="2400" dirty="0" smtClean="0"/>
              <a:t>Pour </a:t>
            </a:r>
            <a:r>
              <a:rPr lang="fr-FR" sz="2400" dirty="0"/>
              <a:t>qu’un soin soit qualifié de soins de la vie quotidienne, deux critères cumulatifs sont à respecter</a:t>
            </a:r>
            <a:r>
              <a:rPr lang="fr-FR" sz="2400" dirty="0" smtClean="0"/>
              <a:t>:</a:t>
            </a:r>
          </a:p>
          <a:p>
            <a:r>
              <a:rPr lang="fr-FR" sz="2400" dirty="0" smtClean="0"/>
              <a:t> </a:t>
            </a:r>
            <a:r>
              <a:rPr lang="fr-FR" sz="2400" dirty="0"/>
              <a:t>– les soins sont initialement réalisables par la personne elle-même ou un aidant</a:t>
            </a:r>
            <a:r>
              <a:rPr lang="fr-FR" sz="2400" dirty="0" smtClean="0"/>
              <a:t>;</a:t>
            </a:r>
          </a:p>
          <a:p>
            <a:r>
              <a:rPr lang="fr-FR" sz="2400" dirty="0" smtClean="0"/>
              <a:t> </a:t>
            </a:r>
            <a:r>
              <a:rPr lang="fr-FR" sz="2400" dirty="0"/>
              <a:t>– les soins sont liés à un état de santé stabilisé ou à une pathologie chronique stabilisée. </a:t>
            </a:r>
          </a:p>
          <a:p>
            <a:endParaRPr lang="fr-FR" dirty="0"/>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FFFFFF"/>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01E63C-774C-4540-AFA7-0ABCACF5C6F5}"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7" name="Image 6"/>
          <p:cNvPicPr>
            <a:picLocks noChangeAspect="1"/>
          </p:cNvPicPr>
          <p:nvPr/>
        </p:nvPicPr>
        <p:blipFill>
          <a:blip r:embed="rId2"/>
          <a:stretch>
            <a:fillRect/>
          </a:stretch>
        </p:blipFill>
        <p:spPr>
          <a:xfrm>
            <a:off x="9143736" y="178229"/>
            <a:ext cx="3048264" cy="1225402"/>
          </a:xfrm>
          <a:prstGeom prst="rect">
            <a:avLst/>
          </a:prstGeom>
        </p:spPr>
      </p:pic>
    </p:spTree>
    <p:extLst>
      <p:ext uri="{BB962C8B-B14F-4D97-AF65-F5344CB8AC3E}">
        <p14:creationId xmlns:p14="http://schemas.microsoft.com/office/powerpoint/2010/main" val="15773047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t>Les soins aigus</a:t>
            </a:r>
          </a:p>
        </p:txBody>
      </p:sp>
      <p:sp>
        <p:nvSpPr>
          <p:cNvPr id="3" name="Espace réservé du contenu 2"/>
          <p:cNvSpPr>
            <a:spLocks noGrp="1"/>
          </p:cNvSpPr>
          <p:nvPr>
            <p:ph idx="1"/>
          </p:nvPr>
        </p:nvSpPr>
        <p:spPr/>
        <p:txBody>
          <a:bodyPr/>
          <a:lstStyle/>
          <a:p>
            <a:r>
              <a:rPr lang="fr-FR" sz="2800" dirty="0"/>
              <a:t>L’aide-soignant collabore avec l’infirmier pour leur réalisation. </a:t>
            </a:r>
            <a:endParaRPr lang="fr-FR" sz="2800" dirty="0" smtClean="0"/>
          </a:p>
          <a:p>
            <a:r>
              <a:rPr lang="fr-FR" sz="2800" dirty="0" smtClean="0"/>
              <a:t>Pour </a:t>
            </a:r>
            <a:r>
              <a:rPr lang="fr-FR" sz="2800" dirty="0"/>
              <a:t>qu’un soin soit qualifié de soin aigu, trois critères cumulatifs sont à respecter: </a:t>
            </a:r>
            <a:endParaRPr lang="fr-FR" sz="2800" dirty="0" smtClean="0"/>
          </a:p>
          <a:p>
            <a:r>
              <a:rPr lang="fr-FR" sz="2800" dirty="0" smtClean="0"/>
              <a:t>– </a:t>
            </a:r>
            <a:r>
              <a:rPr lang="fr-FR" sz="2800" dirty="0"/>
              <a:t>les soins sont réalisables exclusivement par un professionnel de santé; </a:t>
            </a:r>
            <a:endParaRPr lang="fr-FR" sz="2800" dirty="0" smtClean="0"/>
          </a:p>
          <a:p>
            <a:r>
              <a:rPr lang="fr-FR" sz="2800" dirty="0" smtClean="0"/>
              <a:t>– </a:t>
            </a:r>
            <a:r>
              <a:rPr lang="fr-FR" sz="2800" dirty="0"/>
              <a:t>les soins sont dispensés dans une unité à caractère sanitaire et dans le cadre d’une prise en soin par une équipe pluridisciplinaire</a:t>
            </a:r>
            <a:r>
              <a:rPr lang="fr-FR" sz="2800" dirty="0" smtClean="0"/>
              <a:t>;</a:t>
            </a:r>
          </a:p>
          <a:p>
            <a:r>
              <a:rPr lang="fr-FR" sz="2800" dirty="0" smtClean="0"/>
              <a:t> </a:t>
            </a:r>
            <a:r>
              <a:rPr lang="fr-FR" sz="2800" dirty="0"/>
              <a:t>– les soins sont dispensés durant la phase aigüe d’un état de santé. </a:t>
            </a:r>
          </a:p>
          <a:p>
            <a:endParaRPr lang="fr-FR" dirty="0"/>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FFFFFF"/>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dirty="0">
              <a:ln>
                <a:noFill/>
              </a:ln>
              <a:solidFill>
                <a:srgbClr val="FFFFFF"/>
              </a:solidFill>
              <a:effectLst/>
              <a:uLnTx/>
              <a:uFillTx/>
              <a:latin typeface="Calibri" panose="020F0502020204030204"/>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01E63C-774C-4540-AFA7-0ABCACF5C6F5}"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7" name="Image 6"/>
          <p:cNvPicPr>
            <a:picLocks noChangeAspect="1"/>
          </p:cNvPicPr>
          <p:nvPr/>
        </p:nvPicPr>
        <p:blipFill>
          <a:blip r:embed="rId2"/>
          <a:stretch>
            <a:fillRect/>
          </a:stretch>
        </p:blipFill>
        <p:spPr>
          <a:xfrm>
            <a:off x="8791443" y="29641"/>
            <a:ext cx="3048264" cy="1225402"/>
          </a:xfrm>
          <a:prstGeom prst="rect">
            <a:avLst/>
          </a:prstGeom>
        </p:spPr>
      </p:pic>
    </p:spTree>
    <p:extLst>
      <p:ext uri="{BB962C8B-B14F-4D97-AF65-F5344CB8AC3E}">
        <p14:creationId xmlns:p14="http://schemas.microsoft.com/office/powerpoint/2010/main" val="13820185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4" name="Espace réservé de la date 3"/>
          <p:cNvSpPr>
            <a:spLocks noGrp="1"/>
          </p:cNvSpPr>
          <p:nvPr>
            <p:ph type="dt" sz="half" idx="4294967295"/>
          </p:nvPr>
        </p:nvSpPr>
        <p:spPr/>
        <p:txBody>
          <a:bodyPr/>
          <a:lstStyle/>
          <a:p>
            <a:r>
              <a:rPr lang="fr-FR" smtClean="0"/>
              <a:t>16/06/2021</a:t>
            </a:r>
            <a:endParaRPr lang="fr-FR" dirty="0"/>
          </a:p>
        </p:txBody>
      </p:sp>
      <p:sp>
        <p:nvSpPr>
          <p:cNvPr id="5" name="Espace réservé du numéro de diapositive 4"/>
          <p:cNvSpPr>
            <a:spLocks noGrp="1"/>
          </p:cNvSpPr>
          <p:nvPr>
            <p:ph type="sldNum" sz="quarter" idx="4294967295"/>
          </p:nvPr>
        </p:nvSpPr>
        <p:spPr/>
        <p:txBody>
          <a:bodyPr/>
          <a:lstStyle/>
          <a:p>
            <a:fld id="{6C3C5A1E-BDED-4D2F-A0CE-C453017AF3FB}" type="slidenum">
              <a:rPr lang="fr-FR" smtClean="0"/>
              <a:pPr/>
              <a:t>12</a:t>
            </a:fld>
            <a:endParaRPr lang="fr-FR" dirty="0"/>
          </a:p>
        </p:txBody>
      </p:sp>
      <p:sp>
        <p:nvSpPr>
          <p:cNvPr id="6" name="Espace réservé du pied de page 5"/>
          <p:cNvSpPr>
            <a:spLocks noGrp="1"/>
          </p:cNvSpPr>
          <p:nvPr>
            <p:ph type="ftr" sz="quarter" idx="4294967295"/>
          </p:nvPr>
        </p:nvSpPr>
        <p:spPr/>
        <p:txBody>
          <a:bodyPr/>
          <a:lstStyle/>
          <a:p>
            <a:r>
              <a:rPr lang="fr-FR" smtClean="0"/>
              <a:t>IFPS Lisieux - S.PETIT - P.DELAHAYE</a:t>
            </a:r>
            <a:endParaRPr lang="fr-FR" dirty="0"/>
          </a:p>
        </p:txBody>
      </p:sp>
      <p:sp>
        <p:nvSpPr>
          <p:cNvPr id="7" name="Espace réservé du contenu 6"/>
          <p:cNvSpPr>
            <a:spLocks noGrp="1"/>
          </p:cNvSpPr>
          <p:nvPr>
            <p:ph idx="1"/>
          </p:nvPr>
        </p:nvSpPr>
        <p:spPr>
          <a:xfrm>
            <a:off x="959807" y="2953618"/>
            <a:ext cx="10272386" cy="2897943"/>
          </a:xfrm>
          <a:prstGeom prst="ellipse">
            <a:avLst/>
          </a:prstGeom>
        </p:spPr>
        <p:style>
          <a:lnRef idx="0">
            <a:schemeClr val="accent3"/>
          </a:lnRef>
          <a:fillRef idx="3">
            <a:schemeClr val="accent3"/>
          </a:fillRef>
          <a:effectRef idx="3">
            <a:schemeClr val="accent3"/>
          </a:effectRef>
          <a:fontRef idx="minor">
            <a:schemeClr val="lt1"/>
          </a:fontRef>
        </p:style>
        <p:txBody>
          <a:bodyPr anchor="ctr">
            <a:normAutofit/>
          </a:bodyPr>
          <a:lstStyle/>
          <a:p>
            <a:pPr marL="0" indent="0" algn="ctr">
              <a:buNone/>
              <a:defRPr/>
            </a:pPr>
            <a:r>
              <a:rPr lang="fr-FR" sz="3200" b="1" dirty="0" smtClean="0">
                <a:solidFill>
                  <a:schemeClr val="tx1"/>
                </a:solidFill>
                <a:effectLst>
                  <a:outerShdw blurRad="38100" dist="38100" dir="2700000" algn="tl">
                    <a:srgbClr val="000000">
                      <a:alpha val="43137"/>
                    </a:srgbClr>
                  </a:outerShdw>
                </a:effectLst>
              </a:rPr>
              <a:t>Tutorat port folio</a:t>
            </a:r>
          </a:p>
          <a:p>
            <a:pPr algn="ctr">
              <a:defRPr/>
            </a:pPr>
            <a:r>
              <a:rPr lang="fr-FR" sz="3200" b="1" dirty="0" smtClean="0">
                <a:solidFill>
                  <a:schemeClr val="tx1"/>
                </a:solidFill>
                <a:effectLst>
                  <a:outerShdw blurRad="38100" dist="38100" dir="2700000" algn="tl">
                    <a:srgbClr val="000000">
                      <a:alpha val="43137"/>
                    </a:srgbClr>
                  </a:outerShdw>
                </a:effectLst>
              </a:rPr>
              <a:t>EVALUATIONS CLINIQUES</a:t>
            </a:r>
            <a:endParaRPr lang="fr-FR" sz="3200" b="1" dirty="0">
              <a:solidFill>
                <a:schemeClr val="tx1"/>
              </a:solidFill>
              <a:effectLst>
                <a:outerShdw blurRad="38100" dist="38100" dir="2700000" algn="tl">
                  <a:srgbClr val="000000">
                    <a:alpha val="43137"/>
                  </a:srgbClr>
                </a:outerShdw>
              </a:effectLst>
            </a:endParaRPr>
          </a:p>
        </p:txBody>
      </p:sp>
      <p:sp>
        <p:nvSpPr>
          <p:cNvPr id="8" name="Ellipse 7"/>
          <p:cNvSpPr/>
          <p:nvPr/>
        </p:nvSpPr>
        <p:spPr>
          <a:xfrm>
            <a:off x="2528686" y="777720"/>
            <a:ext cx="3417163" cy="3006334"/>
          </a:xfrm>
          <a:prstGeom prst="ellipse">
            <a:avLst/>
          </a:prstGeom>
        </p:spPr>
        <p:style>
          <a:lnRef idx="0">
            <a:schemeClr val="accent5"/>
          </a:lnRef>
          <a:fillRef idx="3">
            <a:schemeClr val="accent5"/>
          </a:fillRef>
          <a:effectRef idx="3">
            <a:schemeClr val="accent5"/>
          </a:effectRef>
          <a:fontRef idx="minor">
            <a:schemeClr val="lt1"/>
          </a:fontRef>
        </p:style>
        <p:txBody>
          <a:bodyPr anchor="ctr"/>
          <a:lstStyle/>
          <a:p>
            <a:r>
              <a:rPr lang="fr-FR" sz="4000" b="1" dirty="0" smtClean="0">
                <a:solidFill>
                  <a:prstClr val="white"/>
                </a:solidFill>
                <a:effectLst>
                  <a:outerShdw blurRad="38100" dist="38100" dir="2700000" algn="tl">
                    <a:srgbClr val="000000">
                      <a:alpha val="43137"/>
                    </a:srgbClr>
                  </a:outerShdw>
                </a:effectLst>
              </a:rPr>
              <a:t> 2. Stages</a:t>
            </a:r>
          </a:p>
        </p:txBody>
      </p:sp>
    </p:spTree>
    <p:extLst>
      <p:ext uri="{BB962C8B-B14F-4D97-AF65-F5344CB8AC3E}">
        <p14:creationId xmlns:p14="http://schemas.microsoft.com/office/powerpoint/2010/main" val="22389769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2"/>
          <a:stretch>
            <a:fillRect/>
          </a:stretch>
        </p:blipFill>
        <p:spPr>
          <a:xfrm>
            <a:off x="10000211" y="210831"/>
            <a:ext cx="2000200" cy="989319"/>
          </a:xfrm>
          <a:prstGeom prst="rect">
            <a:avLst/>
          </a:prstGeom>
        </p:spPr>
      </p:pic>
      <p:sp>
        <p:nvSpPr>
          <p:cNvPr id="2" name="Titre 1"/>
          <p:cNvSpPr>
            <a:spLocks noGrp="1"/>
          </p:cNvSpPr>
          <p:nvPr>
            <p:ph type="title"/>
          </p:nvPr>
        </p:nvSpPr>
        <p:spPr/>
        <p:txBody>
          <a:bodyPr>
            <a:normAutofit/>
          </a:bodyPr>
          <a:lstStyle/>
          <a:p>
            <a:r>
              <a:rPr lang="fr-FR" sz="4000" dirty="0" smtClean="0"/>
              <a:t>Actes de soins : soins réalisables en unités de soins  à compter de 2021</a:t>
            </a:r>
            <a:endParaRPr lang="fr-FR" sz="4000" dirty="0"/>
          </a:p>
        </p:txBody>
      </p:sp>
      <p:sp>
        <p:nvSpPr>
          <p:cNvPr id="3" name="Espace réservé du contenu 2"/>
          <p:cNvSpPr>
            <a:spLocks noGrp="1"/>
          </p:cNvSpPr>
          <p:nvPr>
            <p:ph idx="1"/>
          </p:nvPr>
        </p:nvSpPr>
        <p:spPr>
          <a:xfrm>
            <a:off x="1097279" y="1845734"/>
            <a:ext cx="10266045" cy="4269316"/>
          </a:xfrm>
        </p:spPr>
        <p:txBody>
          <a:bodyPr/>
          <a:lstStyle/>
          <a:p>
            <a:pPr algn="just">
              <a:lnSpc>
                <a:spcPct val="150000"/>
              </a:lnSpc>
            </a:pPr>
            <a:r>
              <a:rPr lang="fr-FR" dirty="0" smtClean="0"/>
              <a:t>« Mesure </a:t>
            </a:r>
            <a:r>
              <a:rPr lang="fr-FR" dirty="0"/>
              <a:t>quantitative et qualitative des paramètres permettant d’apprécier l’état de santé de l’adulte et de l’enfant (mesure de la température, des pulsations, de la pression artérielle, de la fréquence respiratoire, des mensurations, du volume urinaire; observation de la respiration, de la conscience</a:t>
            </a:r>
            <a:r>
              <a:rPr lang="fr-FR" sz="2400" dirty="0"/>
              <a:t>; </a:t>
            </a:r>
            <a:r>
              <a:rPr lang="fr-FR" sz="2800" b="1" dirty="0"/>
              <a:t>recueil de la saturation en oxygène</a:t>
            </a:r>
            <a:r>
              <a:rPr lang="fr-FR" sz="2800" dirty="0"/>
              <a:t>, </a:t>
            </a:r>
            <a:r>
              <a:rPr lang="fr-FR" sz="2800" b="1" dirty="0"/>
              <a:t>recueil de glycémie par captation capillaire ou par lecture instantanée transdermique</a:t>
            </a:r>
            <a:r>
              <a:rPr lang="fr-FR" dirty="0"/>
              <a:t>, mesure du périmètre crânien, calcul de l’IMC à l’aide d’un outil paramétré, lecture instantanée des données biologiques urinaires…), règles d’hygiène et de sécurité, traçabilité et </a:t>
            </a:r>
            <a:r>
              <a:rPr lang="fr-FR" dirty="0" smtClean="0"/>
              <a:t>transcription »</a:t>
            </a:r>
            <a:endParaRPr lang="fr-FR" dirty="0"/>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FFFFFF"/>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01E63C-774C-4540-AFA7-0ABCACF5C6F5}"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01068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p:cNvPicPr>
            <a:picLocks noChangeAspect="1"/>
          </p:cNvPicPr>
          <p:nvPr/>
        </p:nvPicPr>
        <p:blipFill>
          <a:blip r:embed="rId2"/>
          <a:stretch>
            <a:fillRect/>
          </a:stretch>
        </p:blipFill>
        <p:spPr>
          <a:xfrm>
            <a:off x="10099964" y="179318"/>
            <a:ext cx="2092036" cy="891836"/>
          </a:xfrm>
          <a:prstGeom prst="rect">
            <a:avLst/>
          </a:prstGeom>
        </p:spPr>
      </p:pic>
      <p:sp>
        <p:nvSpPr>
          <p:cNvPr id="2" name="Titre 1"/>
          <p:cNvSpPr>
            <a:spLocks noGrp="1"/>
          </p:cNvSpPr>
          <p:nvPr>
            <p:ph type="title"/>
          </p:nvPr>
        </p:nvSpPr>
        <p:spPr/>
        <p:txBody>
          <a:bodyPr>
            <a:normAutofit/>
          </a:bodyPr>
          <a:lstStyle/>
          <a:p>
            <a:r>
              <a:rPr lang="fr-FR" sz="4000" dirty="0"/>
              <a:t>Actes de soins </a:t>
            </a:r>
            <a:r>
              <a:rPr lang="fr-FR" sz="4000" dirty="0" smtClean="0"/>
              <a:t>: soins </a:t>
            </a:r>
            <a:r>
              <a:rPr lang="fr-FR" sz="4000" dirty="0"/>
              <a:t>réalisables en unités de soins à compter de 2021</a:t>
            </a:r>
          </a:p>
        </p:txBody>
      </p:sp>
      <p:sp>
        <p:nvSpPr>
          <p:cNvPr id="3" name="Espace réservé du contenu 2"/>
          <p:cNvSpPr>
            <a:spLocks noGrp="1"/>
          </p:cNvSpPr>
          <p:nvPr>
            <p:ph idx="1"/>
          </p:nvPr>
        </p:nvSpPr>
        <p:spPr>
          <a:xfrm>
            <a:off x="962025" y="1845734"/>
            <a:ext cx="10250458" cy="4421716"/>
          </a:xfrm>
        </p:spPr>
        <p:txBody>
          <a:bodyPr>
            <a:normAutofit/>
          </a:bodyPr>
          <a:lstStyle/>
          <a:p>
            <a:r>
              <a:rPr lang="fr-FR" sz="2400" b="1" dirty="0"/>
              <a:t>Surveillance d’une personne sous moniteur à prise de constantes directes et automatiques;</a:t>
            </a:r>
          </a:p>
          <a:p>
            <a:r>
              <a:rPr lang="fr-FR" sz="2400" b="1" dirty="0"/>
              <a:t>Pose et changement de masque pour l’aide à la respiration en situation stable chronique</a:t>
            </a:r>
            <a:r>
              <a:rPr lang="fr-FR" sz="2400" dirty="0"/>
              <a:t>;</a:t>
            </a:r>
          </a:p>
          <a:p>
            <a:r>
              <a:rPr lang="fr-FR" sz="2400" dirty="0"/>
              <a:t>Lecture instantanée de données biologiques urinaires; </a:t>
            </a:r>
            <a:r>
              <a:rPr lang="fr-FR" sz="2400" b="1" dirty="0"/>
              <a:t>recueil aseptique d’urines hors sonde urinaire;</a:t>
            </a:r>
          </a:p>
          <a:p>
            <a:r>
              <a:rPr lang="fr-FR" sz="2400" b="1" dirty="0"/>
              <a:t>Pose de suppositoire (d’aide à l’élimination) – Lavage oculaire et instillation de collyre – </a:t>
            </a:r>
          </a:p>
          <a:p>
            <a:r>
              <a:rPr lang="fr-FR" sz="2400" b="1" dirty="0"/>
              <a:t>Prise ou aide à la prise de médicaments sous forme non injectable; application de crème et de pommade;</a:t>
            </a:r>
          </a:p>
          <a:p>
            <a:endParaRPr lang="fr-FR" dirty="0"/>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FFFFFF"/>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01E63C-774C-4540-AFA7-0ABCACF5C6F5}"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53752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44731" y="155348"/>
            <a:ext cx="10058400" cy="274320"/>
          </a:xfrm>
        </p:spPr>
        <p:txBody>
          <a:bodyPr>
            <a:normAutofit fontScale="90000"/>
          </a:bodyPr>
          <a:lstStyle/>
          <a:p>
            <a:endParaRPr lang="fr-FR" sz="3200" cap="none" dirty="0"/>
          </a:p>
        </p:txBody>
      </p:sp>
      <p:sp>
        <p:nvSpPr>
          <p:cNvPr id="4" name="Espace réservé de la date 3"/>
          <p:cNvSpPr>
            <a:spLocks noGrp="1"/>
          </p:cNvSpPr>
          <p:nvPr>
            <p:ph type="dt" sz="half" idx="10"/>
          </p:nvPr>
        </p:nvSpPr>
        <p:spPr/>
        <p:txBody>
          <a:bodyPr/>
          <a:lstStyle/>
          <a:p>
            <a:r>
              <a:rPr lang="fr-FR" smtClean="0"/>
              <a:t>16/06/2021</a:t>
            </a:r>
            <a:endParaRPr lang="fr-FR"/>
          </a:p>
        </p:txBody>
      </p:sp>
      <p:sp>
        <p:nvSpPr>
          <p:cNvPr id="5" name="Espace réservé du pied de page 4"/>
          <p:cNvSpPr>
            <a:spLocks noGrp="1"/>
          </p:cNvSpPr>
          <p:nvPr>
            <p:ph type="ftr" sz="quarter" idx="11"/>
          </p:nvPr>
        </p:nvSpPr>
        <p:spPr/>
        <p:txBody>
          <a:bodyPr/>
          <a:lstStyle/>
          <a:p>
            <a:r>
              <a:rPr lang="fr-FR" smtClean="0"/>
              <a:t>IFPS Lisieux - S.PETIT - P.DELAHAYE</a:t>
            </a:r>
            <a:endParaRPr lang="fr-FR"/>
          </a:p>
        </p:txBody>
      </p:sp>
      <p:sp>
        <p:nvSpPr>
          <p:cNvPr id="6" name="Espace réservé du numéro de diapositive 5"/>
          <p:cNvSpPr>
            <a:spLocks noGrp="1"/>
          </p:cNvSpPr>
          <p:nvPr>
            <p:ph type="sldNum" sz="quarter" idx="12"/>
          </p:nvPr>
        </p:nvSpPr>
        <p:spPr/>
        <p:txBody>
          <a:bodyPr/>
          <a:lstStyle/>
          <a:p>
            <a:fld id="{FB8A2E27-31BA-49B6-ACEF-66B63AAF6D41}" type="slidenum">
              <a:rPr lang="fr-FR" smtClean="0"/>
              <a:t>15</a:t>
            </a:fld>
            <a:endParaRPr lang="fr-FR"/>
          </a:p>
        </p:txBody>
      </p:sp>
      <p:pic>
        <p:nvPicPr>
          <p:cNvPr id="7" name="Image 6"/>
          <p:cNvPicPr>
            <a:picLocks noChangeAspect="1"/>
          </p:cNvPicPr>
          <p:nvPr/>
        </p:nvPicPr>
        <p:blipFill>
          <a:blip r:embed="rId3"/>
          <a:stretch>
            <a:fillRect/>
          </a:stretch>
        </p:blipFill>
        <p:spPr>
          <a:xfrm>
            <a:off x="1946285" y="6486885"/>
            <a:ext cx="774259" cy="310923"/>
          </a:xfrm>
          <a:prstGeom prst="rect">
            <a:avLst/>
          </a:prstGeom>
        </p:spPr>
      </p:pic>
      <p:sp>
        <p:nvSpPr>
          <p:cNvPr id="9" name="Espace réservé du contenu 8"/>
          <p:cNvSpPr>
            <a:spLocks noGrp="1"/>
          </p:cNvSpPr>
          <p:nvPr>
            <p:ph idx="1"/>
          </p:nvPr>
        </p:nvSpPr>
        <p:spPr>
          <a:xfrm flipV="1">
            <a:off x="653143" y="304799"/>
            <a:ext cx="10058400" cy="251841"/>
          </a:xfrm>
        </p:spPr>
        <p:txBody>
          <a:bodyPr>
            <a:normAutofit fontScale="70000" lnSpcReduction="20000"/>
          </a:bodyPr>
          <a:lstStyle/>
          <a:p>
            <a:endParaRPr lang="fr-FR" dirty="0"/>
          </a:p>
        </p:txBody>
      </p:sp>
      <p:graphicFrame>
        <p:nvGraphicFramePr>
          <p:cNvPr id="10" name="Objet 9"/>
          <p:cNvGraphicFramePr>
            <a:graphicFrameLocks noChangeAspect="1"/>
          </p:cNvGraphicFramePr>
          <p:nvPr>
            <p:extLst>
              <p:ext uri="{D42A27DB-BD31-4B8C-83A1-F6EECF244321}">
                <p14:modId xmlns:p14="http://schemas.microsoft.com/office/powerpoint/2010/main" val="1672138209"/>
              </p:ext>
            </p:extLst>
          </p:nvPr>
        </p:nvGraphicFramePr>
        <p:xfrm>
          <a:off x="444137" y="155348"/>
          <a:ext cx="10711543" cy="5810023"/>
        </p:xfrm>
        <a:graphic>
          <a:graphicData uri="http://schemas.openxmlformats.org/presentationml/2006/ole">
            <mc:AlternateContent xmlns:mc="http://schemas.openxmlformats.org/markup-compatibility/2006">
              <mc:Choice xmlns:v="urn:schemas-microsoft-com:vml" Requires="v">
                <p:oleObj spid="_x0000_s1085" name="Feuille de calcul" r:id="rId4" imgW="14821006" imgH="4709232" progId="Excel.Sheet.12">
                  <p:embed/>
                </p:oleObj>
              </mc:Choice>
              <mc:Fallback>
                <p:oleObj name="Feuille de calcul" r:id="rId4" imgW="14821006" imgH="4709232" progId="Excel.Sheet.12">
                  <p:embed/>
                  <p:pic>
                    <p:nvPicPr>
                      <p:cNvPr id="0" name=""/>
                      <p:cNvPicPr/>
                      <p:nvPr/>
                    </p:nvPicPr>
                    <p:blipFill>
                      <a:blip r:embed="rId5"/>
                      <a:stretch>
                        <a:fillRect/>
                      </a:stretch>
                    </p:blipFill>
                    <p:spPr>
                      <a:xfrm>
                        <a:off x="444137" y="155348"/>
                        <a:ext cx="10711543" cy="5810023"/>
                      </a:xfrm>
                      <a:prstGeom prst="rect">
                        <a:avLst/>
                      </a:prstGeom>
                    </p:spPr>
                  </p:pic>
                </p:oleObj>
              </mc:Fallback>
            </mc:AlternateContent>
          </a:graphicData>
        </a:graphic>
      </p:graphicFrame>
    </p:spTree>
    <p:extLst>
      <p:ext uri="{BB962C8B-B14F-4D97-AF65-F5344CB8AC3E}">
        <p14:creationId xmlns:p14="http://schemas.microsoft.com/office/powerpoint/2010/main" val="42850586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6543" y="485838"/>
            <a:ext cx="7467600" cy="1143000"/>
          </a:xfrm>
        </p:spPr>
        <p:txBody>
          <a:bodyPr>
            <a:normAutofit/>
          </a:bodyPr>
          <a:lstStyle/>
          <a:p>
            <a:r>
              <a:rPr lang="fr-FR" sz="3200" cap="none" dirty="0" smtClean="0"/>
              <a:t>Durée des stages  ( </a:t>
            </a:r>
            <a:r>
              <a:rPr lang="fr-FR" sz="3200" cap="none" dirty="0" err="1" smtClean="0"/>
              <a:t>Ref</a:t>
            </a:r>
            <a:r>
              <a:rPr lang="fr-FR" sz="3200" cap="none" dirty="0" smtClean="0"/>
              <a:t> p.16 ) </a:t>
            </a:r>
            <a:endParaRPr lang="fr-FR" sz="3200" cap="none" dirty="0"/>
          </a:p>
        </p:txBody>
      </p:sp>
      <p:sp>
        <p:nvSpPr>
          <p:cNvPr id="3" name="Espace réservé du texte 2"/>
          <p:cNvSpPr>
            <a:spLocks noGrp="1"/>
          </p:cNvSpPr>
          <p:nvPr>
            <p:ph type="body" idx="1"/>
          </p:nvPr>
        </p:nvSpPr>
        <p:spPr>
          <a:xfrm>
            <a:off x="1205701" y="1906524"/>
            <a:ext cx="8915836" cy="3736630"/>
          </a:xfrm>
        </p:spPr>
        <p:txBody>
          <a:bodyPr>
            <a:normAutofit/>
          </a:bodyPr>
          <a:lstStyle/>
          <a:p>
            <a:pPr marL="0" indent="0" algn="ctr">
              <a:buNone/>
            </a:pPr>
            <a:r>
              <a:rPr lang="fr-FR" sz="2400" dirty="0" smtClean="0">
                <a:solidFill>
                  <a:schemeClr val="tx1"/>
                </a:solidFill>
              </a:rPr>
              <a:t>22 semaines</a:t>
            </a:r>
            <a:r>
              <a:rPr lang="fr-FR" sz="2400" dirty="0">
                <a:solidFill>
                  <a:schemeClr val="tx1"/>
                </a:solidFill>
              </a:rPr>
              <a:t> </a:t>
            </a:r>
            <a:r>
              <a:rPr lang="fr-FR" sz="2400" dirty="0" smtClean="0">
                <a:solidFill>
                  <a:schemeClr val="tx1"/>
                </a:solidFill>
              </a:rPr>
              <a:t>de 35 heures réparties en 4 périodes de stage</a:t>
            </a:r>
          </a:p>
          <a:p>
            <a:pPr marL="0" indent="0">
              <a:buNone/>
            </a:pPr>
            <a:endParaRPr lang="fr-FR" sz="2400" dirty="0">
              <a:solidFill>
                <a:srgbClr val="FF0000"/>
              </a:solidFill>
            </a:endParaRPr>
          </a:p>
          <a:p>
            <a:pPr marL="0" indent="0">
              <a:buNone/>
            </a:pPr>
            <a:r>
              <a:rPr lang="fr-FR" sz="2400" dirty="0" smtClean="0">
                <a:solidFill>
                  <a:schemeClr val="tx1"/>
                </a:solidFill>
              </a:rPr>
              <a:t>5 semaines : 11 octobre au 14 novembre</a:t>
            </a:r>
          </a:p>
          <a:p>
            <a:pPr marL="0" indent="0">
              <a:buNone/>
            </a:pPr>
            <a:r>
              <a:rPr lang="fr-FR" sz="2400" dirty="0" smtClean="0">
                <a:solidFill>
                  <a:schemeClr val="tx1"/>
                </a:solidFill>
              </a:rPr>
              <a:t>5 semaines : 17 janvier au 20 février                4 </a:t>
            </a:r>
            <a:r>
              <a:rPr lang="fr-FR" sz="2400" dirty="0">
                <a:solidFill>
                  <a:schemeClr val="tx1"/>
                </a:solidFill>
              </a:rPr>
              <a:t>périodes de stage</a:t>
            </a:r>
            <a:endParaRPr lang="fr-FR" sz="2400" dirty="0" smtClean="0">
              <a:solidFill>
                <a:schemeClr val="tx1"/>
              </a:solidFill>
            </a:endParaRPr>
          </a:p>
          <a:p>
            <a:pPr marL="0" indent="0">
              <a:buNone/>
            </a:pPr>
            <a:r>
              <a:rPr lang="fr-FR" sz="2400" dirty="0" smtClean="0">
                <a:solidFill>
                  <a:schemeClr val="tx1"/>
                </a:solidFill>
              </a:rPr>
              <a:t>5 semaines : 4 avril au 15 mai </a:t>
            </a:r>
          </a:p>
          <a:p>
            <a:pPr marL="0" indent="0">
              <a:buNone/>
            </a:pPr>
            <a:r>
              <a:rPr lang="fr-FR" sz="2400" dirty="0" smtClean="0">
                <a:solidFill>
                  <a:schemeClr val="tx1"/>
                </a:solidFill>
              </a:rPr>
              <a:t>7 semaines : 9 juin au 27 juillet</a:t>
            </a:r>
            <a:endParaRPr lang="fr-FR" dirty="0">
              <a:solidFill>
                <a:schemeClr val="tx1"/>
              </a:solidFill>
            </a:endParaRPr>
          </a:p>
        </p:txBody>
      </p:sp>
      <p:sp>
        <p:nvSpPr>
          <p:cNvPr id="4" name="Espace réservé du numéro de diapositive 3"/>
          <p:cNvSpPr>
            <a:spLocks noGrp="1"/>
          </p:cNvSpPr>
          <p:nvPr>
            <p:ph type="sldNum" sz="quarter" idx="2"/>
          </p:nvPr>
        </p:nvSpPr>
        <p:spPr/>
        <p:txBody>
          <a:bodyPr/>
          <a:lstStyle/>
          <a:p>
            <a:fld id="{86CB4B4D-7CA3-9044-876B-883B54F8677D}" type="slidenum">
              <a:rPr lang="fr-FR" smtClean="0"/>
              <a:t>16</a:t>
            </a:fld>
            <a:endParaRPr lang="fr-FR"/>
          </a:p>
        </p:txBody>
      </p:sp>
      <p:pic>
        <p:nvPicPr>
          <p:cNvPr id="5" name="Image 4"/>
          <p:cNvPicPr>
            <a:picLocks noChangeAspect="1"/>
          </p:cNvPicPr>
          <p:nvPr/>
        </p:nvPicPr>
        <p:blipFill>
          <a:blip r:embed="rId3"/>
          <a:stretch>
            <a:fillRect/>
          </a:stretch>
        </p:blipFill>
        <p:spPr>
          <a:xfrm>
            <a:off x="1952461" y="6459785"/>
            <a:ext cx="774259" cy="310923"/>
          </a:xfrm>
          <a:prstGeom prst="rect">
            <a:avLst/>
          </a:prstGeom>
        </p:spPr>
      </p:pic>
      <p:sp>
        <p:nvSpPr>
          <p:cNvPr id="6" name="Accolade fermante 5"/>
          <p:cNvSpPr/>
          <p:nvPr/>
        </p:nvSpPr>
        <p:spPr>
          <a:xfrm>
            <a:off x="6156959" y="2803833"/>
            <a:ext cx="400595" cy="1942011"/>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fr-FR"/>
          </a:p>
        </p:txBody>
      </p:sp>
      <p:pic>
        <p:nvPicPr>
          <p:cNvPr id="7" name="Image 6"/>
          <p:cNvPicPr>
            <a:picLocks noChangeAspect="1"/>
          </p:cNvPicPr>
          <p:nvPr/>
        </p:nvPicPr>
        <p:blipFill>
          <a:blip r:embed="rId4"/>
          <a:stretch>
            <a:fillRect/>
          </a:stretch>
        </p:blipFill>
        <p:spPr>
          <a:xfrm>
            <a:off x="8858118" y="130249"/>
            <a:ext cx="3048264" cy="1225402"/>
          </a:xfrm>
          <a:prstGeom prst="rect">
            <a:avLst/>
          </a:prstGeom>
        </p:spPr>
      </p:pic>
    </p:spTree>
    <p:extLst>
      <p:ext uri="{BB962C8B-B14F-4D97-AF65-F5344CB8AC3E}">
        <p14:creationId xmlns:p14="http://schemas.microsoft.com/office/powerpoint/2010/main" val="2069620701"/>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Typologies de stage </a:t>
            </a:r>
            <a:endParaRPr lang="fr-FR" sz="3200" dirty="0"/>
          </a:p>
        </p:txBody>
      </p:sp>
      <p:sp>
        <p:nvSpPr>
          <p:cNvPr id="7" name="Espace réservé du contenu 6"/>
          <p:cNvSpPr>
            <a:spLocks noGrp="1"/>
          </p:cNvSpPr>
          <p:nvPr>
            <p:ph sz="half" idx="1"/>
          </p:nvPr>
        </p:nvSpPr>
        <p:spPr>
          <a:xfrm>
            <a:off x="1097280" y="1913707"/>
            <a:ext cx="1820091" cy="4023359"/>
          </a:xfrm>
        </p:spPr>
        <p:txBody>
          <a:bodyPr/>
          <a:lstStyle/>
          <a:p>
            <a:endParaRPr lang="fr-FR" dirty="0" smtClean="0"/>
          </a:p>
          <a:p>
            <a:endParaRPr lang="fr-FR" dirty="0" smtClean="0"/>
          </a:p>
          <a:p>
            <a:r>
              <a:rPr lang="fr-FR" dirty="0" smtClean="0"/>
              <a:t>5 semaines</a:t>
            </a:r>
          </a:p>
          <a:p>
            <a:r>
              <a:rPr lang="fr-FR" dirty="0"/>
              <a:t>5 semaines</a:t>
            </a:r>
          </a:p>
          <a:p>
            <a:r>
              <a:rPr lang="fr-FR" dirty="0"/>
              <a:t>5 </a:t>
            </a:r>
            <a:r>
              <a:rPr lang="fr-FR" dirty="0" smtClean="0"/>
              <a:t>semaines</a:t>
            </a:r>
          </a:p>
          <a:p>
            <a:endParaRPr lang="fr-FR" dirty="0"/>
          </a:p>
          <a:p>
            <a:r>
              <a:rPr lang="fr-FR" dirty="0" smtClean="0"/>
              <a:t>7 semaines </a:t>
            </a:r>
            <a:endParaRPr lang="fr-FR" dirty="0"/>
          </a:p>
        </p:txBody>
      </p:sp>
      <p:sp>
        <p:nvSpPr>
          <p:cNvPr id="8" name="Espace réservé du contenu 7"/>
          <p:cNvSpPr>
            <a:spLocks noGrp="1"/>
          </p:cNvSpPr>
          <p:nvPr>
            <p:ph sz="half" idx="2"/>
          </p:nvPr>
        </p:nvSpPr>
        <p:spPr>
          <a:xfrm>
            <a:off x="3056708" y="2090056"/>
            <a:ext cx="5300301" cy="3670663"/>
          </a:xfrm>
        </p:spPr>
        <p:txBody>
          <a:bodyPr/>
          <a:lstStyle/>
          <a:p>
            <a:endParaRPr lang="fr-FR" dirty="0" smtClean="0"/>
          </a:p>
          <a:p>
            <a:r>
              <a:rPr lang="fr-FR" b="1" dirty="0" smtClean="0"/>
              <a:t>Personnes en situation de handicap physique ou psychique </a:t>
            </a:r>
            <a:r>
              <a:rPr lang="fr-FR" dirty="0" smtClean="0"/>
              <a:t>: HPP- HANDICAP PSY et PHY</a:t>
            </a:r>
          </a:p>
          <a:p>
            <a:r>
              <a:rPr lang="fr-FR" b="1" dirty="0" smtClean="0"/>
              <a:t>Personnes âgées</a:t>
            </a:r>
            <a:r>
              <a:rPr lang="fr-FR" dirty="0" smtClean="0"/>
              <a:t> : GER- PERSONNES AGEES                           </a:t>
            </a:r>
          </a:p>
          <a:p>
            <a:r>
              <a:rPr lang="fr-FR" dirty="0" smtClean="0"/>
              <a:t>Services court séjour : SCD-MCO</a:t>
            </a:r>
          </a:p>
          <a:p>
            <a:endParaRPr lang="fr-FR" dirty="0" smtClean="0"/>
          </a:p>
          <a:p>
            <a:r>
              <a:rPr lang="fr-FR" dirty="0" smtClean="0"/>
              <a:t>Stage projet professionnel </a:t>
            </a:r>
            <a:endParaRPr lang="fr-FR" dirty="0"/>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FFFFFF"/>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01E63C-774C-4540-AFA7-0ABCACF5C6F5}"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9" name="Image 8"/>
          <p:cNvPicPr>
            <a:picLocks noChangeAspect="1"/>
          </p:cNvPicPr>
          <p:nvPr/>
        </p:nvPicPr>
        <p:blipFill>
          <a:blip r:embed="rId2"/>
          <a:stretch>
            <a:fillRect/>
          </a:stretch>
        </p:blipFill>
        <p:spPr>
          <a:xfrm rot="10800000">
            <a:off x="2539799" y="2298501"/>
            <a:ext cx="408468" cy="1963087"/>
          </a:xfrm>
          <a:prstGeom prst="rect">
            <a:avLst/>
          </a:prstGeom>
        </p:spPr>
      </p:pic>
      <p:pic>
        <p:nvPicPr>
          <p:cNvPr id="10" name="Image 9"/>
          <p:cNvPicPr>
            <a:picLocks noChangeAspect="1"/>
          </p:cNvPicPr>
          <p:nvPr/>
        </p:nvPicPr>
        <p:blipFill>
          <a:blip r:embed="rId2"/>
          <a:stretch>
            <a:fillRect/>
          </a:stretch>
        </p:blipFill>
        <p:spPr>
          <a:xfrm>
            <a:off x="8508989" y="2132017"/>
            <a:ext cx="408467" cy="2665385"/>
          </a:xfrm>
          <a:prstGeom prst="rect">
            <a:avLst/>
          </a:prstGeom>
        </p:spPr>
      </p:pic>
      <p:sp>
        <p:nvSpPr>
          <p:cNvPr id="3" name="Rectangle 2"/>
          <p:cNvSpPr/>
          <p:nvPr/>
        </p:nvSpPr>
        <p:spPr>
          <a:xfrm>
            <a:off x="9075046" y="3280044"/>
            <a:ext cx="2011192" cy="369332"/>
          </a:xfrm>
          <a:prstGeom prst="rect">
            <a:avLst/>
          </a:prstGeom>
        </p:spPr>
        <p:txBody>
          <a:bodyPr wrap="none">
            <a:spAutoFit/>
          </a:bodyPr>
          <a:lstStyle/>
          <a:p>
            <a:r>
              <a:rPr lang="fr-FR" dirty="0"/>
              <a:t>4 périodes de stage</a:t>
            </a:r>
          </a:p>
        </p:txBody>
      </p:sp>
      <p:pic>
        <p:nvPicPr>
          <p:cNvPr id="11" name="Image 10"/>
          <p:cNvPicPr>
            <a:picLocks noChangeAspect="1"/>
          </p:cNvPicPr>
          <p:nvPr/>
        </p:nvPicPr>
        <p:blipFill>
          <a:blip r:embed="rId3"/>
          <a:stretch>
            <a:fillRect/>
          </a:stretch>
        </p:blipFill>
        <p:spPr>
          <a:xfrm>
            <a:off x="8829543" y="286603"/>
            <a:ext cx="3048264" cy="1225402"/>
          </a:xfrm>
          <a:prstGeom prst="rect">
            <a:avLst/>
          </a:prstGeom>
        </p:spPr>
      </p:pic>
    </p:spTree>
    <p:extLst>
      <p:ext uri="{BB962C8B-B14F-4D97-AF65-F5344CB8AC3E}">
        <p14:creationId xmlns:p14="http://schemas.microsoft.com/office/powerpoint/2010/main" val="9738843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6314" y="515732"/>
            <a:ext cx="10515600" cy="1151143"/>
          </a:xfrm>
        </p:spPr>
        <p:txBody>
          <a:bodyPr>
            <a:normAutofit/>
          </a:bodyPr>
          <a:lstStyle/>
          <a:p>
            <a:endParaRPr lang="fr-FR" sz="2400" b="0" i="1" u="sng" dirty="0">
              <a:solidFill>
                <a:srgbClr val="7030A0"/>
              </a:solidFill>
            </a:endParaRPr>
          </a:p>
        </p:txBody>
      </p:sp>
      <p:sp>
        <p:nvSpPr>
          <p:cNvPr id="3" name="Espace réservé du contenu 2"/>
          <p:cNvSpPr>
            <a:spLocks noGrp="1"/>
          </p:cNvSpPr>
          <p:nvPr>
            <p:ph idx="1"/>
          </p:nvPr>
        </p:nvSpPr>
        <p:spPr>
          <a:xfrm>
            <a:off x="971550" y="1743641"/>
            <a:ext cx="10690363" cy="4276159"/>
          </a:xfrm>
        </p:spPr>
        <p:txBody>
          <a:bodyPr>
            <a:normAutofit fontScale="70000" lnSpcReduction="20000"/>
          </a:bodyPr>
          <a:lstStyle/>
          <a:p>
            <a:r>
              <a:rPr lang="fr-FR" sz="4000" b="1" dirty="0" smtClean="0">
                <a:solidFill>
                  <a:schemeClr val="accent1"/>
                </a:solidFill>
              </a:rPr>
              <a:t>4 périodes </a:t>
            </a:r>
            <a:r>
              <a:rPr lang="fr-FR" sz="4000" b="1" dirty="0">
                <a:solidFill>
                  <a:schemeClr val="accent1"/>
                </a:solidFill>
              </a:rPr>
              <a:t>de stages </a:t>
            </a:r>
            <a:r>
              <a:rPr lang="fr-FR" sz="4000" dirty="0"/>
              <a:t>à réaliser en milieu professionnel</a:t>
            </a:r>
            <a:r>
              <a:rPr lang="fr-FR" sz="4000" dirty="0" smtClean="0"/>
              <a:t>.. </a:t>
            </a:r>
            <a:r>
              <a:rPr lang="fr-FR" sz="4000" u="sng" dirty="0" smtClean="0"/>
              <a:t>au </a:t>
            </a:r>
            <a:r>
              <a:rPr lang="fr-FR" sz="4000" u="sng" dirty="0"/>
              <a:t>moins une période auprès de personnes en situation de handicap physique ou psychique, et une période auprès de personnes âgées.</a:t>
            </a:r>
            <a:endParaRPr lang="fr-FR" sz="4000" dirty="0"/>
          </a:p>
          <a:p>
            <a:r>
              <a:rPr lang="fr-FR" sz="4000" b="1" dirty="0" smtClean="0">
                <a:solidFill>
                  <a:schemeClr val="accent1"/>
                </a:solidFill>
              </a:rPr>
              <a:t>3 stages </a:t>
            </a:r>
            <a:r>
              <a:rPr lang="fr-FR" sz="4000" b="1" dirty="0">
                <a:solidFill>
                  <a:schemeClr val="accent1"/>
                </a:solidFill>
              </a:rPr>
              <a:t>de cinq semaines </a:t>
            </a:r>
            <a:endParaRPr lang="fr-FR" sz="4000" b="1" dirty="0" smtClean="0">
              <a:solidFill>
                <a:schemeClr val="accent1"/>
              </a:solidFill>
            </a:endParaRPr>
          </a:p>
          <a:p>
            <a:r>
              <a:rPr lang="fr-FR" sz="4000" b="1" dirty="0" smtClean="0">
                <a:solidFill>
                  <a:schemeClr val="accent1"/>
                </a:solidFill>
              </a:rPr>
              <a:t>1 </a:t>
            </a:r>
            <a:r>
              <a:rPr lang="fr-FR" sz="4000" b="1" dirty="0">
                <a:solidFill>
                  <a:schemeClr val="accent1"/>
                </a:solidFill>
              </a:rPr>
              <a:t>stage de sept semaines</a:t>
            </a:r>
            <a:r>
              <a:rPr lang="fr-FR" sz="4000" dirty="0"/>
              <a:t>, réalisé en fin de </a:t>
            </a:r>
            <a:r>
              <a:rPr lang="fr-FR" sz="4000" dirty="0" smtClean="0"/>
              <a:t>formation exploration </a:t>
            </a:r>
            <a:r>
              <a:rPr lang="fr-FR" sz="4000" dirty="0"/>
              <a:t>ou la consolidation du projet professionnel et le renforcement des compétences de l'apprenant afin de valider l'ensemble des blocs de compétences. </a:t>
            </a:r>
            <a:r>
              <a:rPr lang="fr-FR" sz="4000" u="sng" dirty="0"/>
              <a:t>Il doit être réalisé en </a:t>
            </a:r>
            <a:r>
              <a:rPr lang="fr-FR" sz="4000" b="1" dirty="0">
                <a:solidFill>
                  <a:schemeClr val="accent1"/>
                </a:solidFill>
              </a:rPr>
              <a:t>continu et ne peut être fractionné</a:t>
            </a:r>
            <a:r>
              <a:rPr lang="fr-FR" sz="4000" dirty="0"/>
              <a:t>.</a:t>
            </a:r>
          </a:p>
          <a:p>
            <a:r>
              <a:rPr lang="fr-FR" sz="4000" u="sng" dirty="0"/>
              <a:t>Au cours de ces stages, l'élève réalise au </a:t>
            </a:r>
            <a:r>
              <a:rPr lang="fr-FR" sz="4000" b="1" dirty="0">
                <a:solidFill>
                  <a:schemeClr val="accent1"/>
                </a:solidFill>
              </a:rPr>
              <a:t>moins une expérience de travail de nuit et une expérience de travail le week-end</a:t>
            </a:r>
            <a:r>
              <a:rPr lang="fr-FR" sz="4000" dirty="0">
                <a:solidFill>
                  <a:schemeClr val="accent1"/>
                </a:solidFill>
              </a:rPr>
              <a:t>.</a:t>
            </a:r>
          </a:p>
          <a:p>
            <a:r>
              <a:rPr lang="fr-FR" sz="4000" dirty="0" smtClean="0"/>
              <a:t>EVALUATIONS EN STAGE</a:t>
            </a:r>
            <a:endParaRPr lang="fr-FR" sz="4000" dirty="0"/>
          </a:p>
          <a:p>
            <a:pPr marL="0" indent="0">
              <a:buNone/>
            </a:pPr>
            <a:endParaRPr lang="fr-FR" sz="4000" b="1" dirty="0">
              <a:solidFill>
                <a:srgbClr val="0070C0"/>
              </a:solidFill>
            </a:endParaRPr>
          </a:p>
        </p:txBody>
      </p:sp>
      <p:sp>
        <p:nvSpPr>
          <p:cNvPr id="4" name="Espace réservé de la date 3"/>
          <p:cNvSpPr>
            <a:spLocks noGrp="1"/>
          </p:cNvSpPr>
          <p:nvPr>
            <p:ph type="dt" sz="half" idx="4294967295"/>
          </p:nvPr>
        </p:nvSpPr>
        <p:spPr/>
        <p:txBody>
          <a:bodyPr/>
          <a:lstStyle/>
          <a:p>
            <a:fld id="{7572C32C-F939-49C4-988E-36A69AE6A1DC}" type="datetime1">
              <a:rPr lang="fr-FR" smtClean="0"/>
              <a:t>24/09/2021</a:t>
            </a:fld>
            <a:endParaRPr lang="fr-FR" dirty="0"/>
          </a:p>
        </p:txBody>
      </p:sp>
      <p:sp>
        <p:nvSpPr>
          <p:cNvPr id="5" name="Espace réservé du numéro de diapositive 4"/>
          <p:cNvSpPr>
            <a:spLocks noGrp="1"/>
          </p:cNvSpPr>
          <p:nvPr>
            <p:ph type="sldNum" sz="quarter" idx="4294967295"/>
          </p:nvPr>
        </p:nvSpPr>
        <p:spPr/>
        <p:txBody>
          <a:bodyPr/>
          <a:lstStyle/>
          <a:p>
            <a:fld id="{6C3C5A1E-BDED-4D2F-A0CE-C453017AF3FB}" type="slidenum">
              <a:rPr lang="fr-FR" smtClean="0"/>
              <a:pPr/>
              <a:t>18</a:t>
            </a:fld>
            <a:endParaRPr lang="fr-FR" dirty="0"/>
          </a:p>
        </p:txBody>
      </p:sp>
      <p:sp>
        <p:nvSpPr>
          <p:cNvPr id="6" name="Espace réservé du pied de page 5"/>
          <p:cNvSpPr>
            <a:spLocks noGrp="1"/>
          </p:cNvSpPr>
          <p:nvPr>
            <p:ph type="ftr" sz="quarter" idx="4294967295"/>
          </p:nvPr>
        </p:nvSpPr>
        <p:spPr/>
        <p:txBody>
          <a:bodyPr/>
          <a:lstStyle/>
          <a:p>
            <a:r>
              <a:rPr lang="fr-FR" smtClean="0"/>
              <a:t>CHU de Caen Normandie</a:t>
            </a:r>
            <a:endParaRPr lang="fr-FR" dirty="0"/>
          </a:p>
        </p:txBody>
      </p:sp>
      <p:pic>
        <p:nvPicPr>
          <p:cNvPr id="7" name="Image 6"/>
          <p:cNvPicPr>
            <a:picLocks noChangeAspect="1"/>
          </p:cNvPicPr>
          <p:nvPr/>
        </p:nvPicPr>
        <p:blipFill>
          <a:blip r:embed="rId2"/>
          <a:stretch>
            <a:fillRect/>
          </a:stretch>
        </p:blipFill>
        <p:spPr>
          <a:xfrm>
            <a:off x="8899514" y="215537"/>
            <a:ext cx="3048000" cy="1227909"/>
          </a:xfrm>
          <a:prstGeom prst="rect">
            <a:avLst/>
          </a:prstGeom>
        </p:spPr>
      </p:pic>
    </p:spTree>
    <p:extLst>
      <p:ext uri="{BB962C8B-B14F-4D97-AF65-F5344CB8AC3E}">
        <p14:creationId xmlns:p14="http://schemas.microsoft.com/office/powerpoint/2010/main" val="19778372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2"/>
          <a:stretch>
            <a:fillRect/>
          </a:stretch>
        </p:blipFill>
        <p:spPr>
          <a:xfrm>
            <a:off x="6377803" y="1737360"/>
            <a:ext cx="4834679" cy="4505498"/>
          </a:xfrm>
          <a:prstGeom prst="rect">
            <a:avLst/>
          </a:prstGeom>
        </p:spPr>
      </p:pic>
      <p:sp>
        <p:nvSpPr>
          <p:cNvPr id="2" name="Titre 1"/>
          <p:cNvSpPr>
            <a:spLocks noGrp="1"/>
          </p:cNvSpPr>
          <p:nvPr>
            <p:ph type="title"/>
          </p:nvPr>
        </p:nvSpPr>
        <p:spPr/>
        <p:txBody>
          <a:bodyPr/>
          <a:lstStyle/>
          <a:p>
            <a:r>
              <a:rPr lang="fr-FR" dirty="0"/>
              <a:t>Avant </a:t>
            </a:r>
            <a:r>
              <a:rPr lang="fr-FR" dirty="0" smtClean="0"/>
              <a:t>,pendant , après le stage</a:t>
            </a:r>
            <a:endParaRPr lang="fr-FR" dirty="0"/>
          </a:p>
        </p:txBody>
      </p:sp>
      <p:sp>
        <p:nvSpPr>
          <p:cNvPr id="3" name="Espace réservé du contenu 2"/>
          <p:cNvSpPr>
            <a:spLocks noGrp="1"/>
          </p:cNvSpPr>
          <p:nvPr>
            <p:ph sz="half" idx="1"/>
          </p:nvPr>
        </p:nvSpPr>
        <p:spPr/>
        <p:txBody>
          <a:bodyPr/>
          <a:lstStyle/>
          <a:p>
            <a:endParaRPr lang="fr-FR" dirty="0" smtClean="0"/>
          </a:p>
          <a:p>
            <a:pPr algn="ctr"/>
            <a:r>
              <a:rPr lang="fr-FR" sz="3200" b="1" dirty="0" smtClean="0"/>
              <a:t>Le Portfolio</a:t>
            </a:r>
          </a:p>
          <a:p>
            <a:pPr algn="ctr"/>
            <a:endParaRPr lang="fr-FR" sz="3200" b="1" dirty="0"/>
          </a:p>
          <a:p>
            <a:r>
              <a:rPr lang="fr-FR" sz="1600" b="1" dirty="0" smtClean="0">
                <a:hlinkClick r:id="rId3" action="ppaction://hlinkfile"/>
              </a:rPr>
              <a:t>Port Folio EAS.pdf</a:t>
            </a:r>
          </a:p>
          <a:p>
            <a:endParaRPr lang="fr-FR" sz="1600" b="1" dirty="0">
              <a:hlinkClick r:id="rId3" action="ppaction://hlinkfile"/>
            </a:endParaRPr>
          </a:p>
          <a:p>
            <a:endParaRPr lang="fr-FR" sz="1600" b="1" dirty="0"/>
          </a:p>
        </p:txBody>
      </p:sp>
      <p:sp>
        <p:nvSpPr>
          <p:cNvPr id="7" name="Espace réservé du contenu 6"/>
          <p:cNvSpPr>
            <a:spLocks noGrp="1"/>
          </p:cNvSpPr>
          <p:nvPr>
            <p:ph sz="half" idx="2"/>
          </p:nvPr>
        </p:nvSpPr>
        <p:spPr/>
        <p:txBody>
          <a:bodyPr/>
          <a:lstStyle/>
          <a:p>
            <a:endParaRPr lang="fr-FR" dirty="0" smtClean="0"/>
          </a:p>
          <a:p>
            <a:pPr algn="ctr"/>
            <a:r>
              <a:rPr lang="fr-FR" sz="3200" b="1" dirty="0" smtClean="0"/>
              <a:t>Feuille de stage</a:t>
            </a:r>
          </a:p>
          <a:p>
            <a:pPr algn="ctr"/>
            <a:endParaRPr lang="fr-FR" sz="3200" b="1" dirty="0"/>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FFFFFF"/>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01E63C-774C-4540-AFA7-0ABCACF5C6F5}"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9" name="Image 8"/>
          <p:cNvPicPr>
            <a:picLocks noChangeAspect="1"/>
          </p:cNvPicPr>
          <p:nvPr/>
        </p:nvPicPr>
        <p:blipFill>
          <a:blip r:embed="rId4"/>
          <a:stretch>
            <a:fillRect/>
          </a:stretch>
        </p:blipFill>
        <p:spPr>
          <a:xfrm>
            <a:off x="3099766" y="2958709"/>
            <a:ext cx="2132064" cy="2910384"/>
          </a:xfrm>
          <a:prstGeom prst="rect">
            <a:avLst/>
          </a:prstGeom>
        </p:spPr>
      </p:pic>
    </p:spTree>
    <p:extLst>
      <p:ext uri="{BB962C8B-B14F-4D97-AF65-F5344CB8AC3E}">
        <p14:creationId xmlns:p14="http://schemas.microsoft.com/office/powerpoint/2010/main" val="1796851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normAutofit/>
          </a:bodyPr>
          <a:lstStyle/>
          <a:p>
            <a:r>
              <a:rPr lang="fr-FR" sz="3200" b="1" dirty="0"/>
              <a:t>Arrêté du 10 juin 2021 r</a:t>
            </a:r>
            <a:r>
              <a:rPr lang="fr-FR" sz="3200" dirty="0"/>
              <a:t>elatif à la formation conduisant au diplôme d'Etat d'aide-soignant et portant diverses dispositions relatives aux modalités de fonctionnement des instituts de formation paramédicaux</a:t>
            </a:r>
            <a:br>
              <a:rPr lang="fr-FR" sz="3200" dirty="0"/>
            </a:br>
            <a:endParaRPr lang="fr-FR" sz="3200" dirty="0"/>
          </a:p>
        </p:txBody>
      </p:sp>
      <p:sp>
        <p:nvSpPr>
          <p:cNvPr id="3" name="Espace réservé du contenu 2"/>
          <p:cNvSpPr>
            <a:spLocks noGrp="1"/>
          </p:cNvSpPr>
          <p:nvPr>
            <p:ph type="body" idx="1"/>
          </p:nvPr>
        </p:nvSpPr>
        <p:spPr/>
        <p:txBody>
          <a:bodyPr>
            <a:normAutofit/>
          </a:bodyPr>
          <a:lstStyle/>
          <a:p>
            <a:r>
              <a:rPr lang="fr-FR" dirty="0"/>
              <a:t>référentiel 531 081</a:t>
            </a:r>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FFFFFF"/>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01E63C-774C-4540-AFA7-0ABCACF5C6F5}"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8" name="Image 7"/>
          <p:cNvPicPr>
            <a:picLocks noChangeAspect="1"/>
          </p:cNvPicPr>
          <p:nvPr/>
        </p:nvPicPr>
        <p:blipFill>
          <a:blip r:embed="rId2"/>
          <a:stretch>
            <a:fillRect/>
          </a:stretch>
        </p:blipFill>
        <p:spPr>
          <a:xfrm>
            <a:off x="9032338" y="146251"/>
            <a:ext cx="3048264" cy="1225402"/>
          </a:xfrm>
          <a:prstGeom prst="rect">
            <a:avLst/>
          </a:prstGeom>
        </p:spPr>
      </p:pic>
    </p:spTree>
    <p:extLst>
      <p:ext uri="{BB962C8B-B14F-4D97-AF65-F5344CB8AC3E}">
        <p14:creationId xmlns:p14="http://schemas.microsoft.com/office/powerpoint/2010/main" val="2681106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4" name="Espace réservé de la date 3"/>
          <p:cNvSpPr>
            <a:spLocks noGrp="1"/>
          </p:cNvSpPr>
          <p:nvPr>
            <p:ph type="dt" sz="half" idx="4294967295"/>
          </p:nvPr>
        </p:nvSpPr>
        <p:spPr/>
        <p:txBody>
          <a:bodyPr/>
          <a:lstStyle/>
          <a:p>
            <a:fld id="{7572C32C-F939-49C4-988E-36A69AE6A1DC}" type="datetime1">
              <a:rPr lang="fr-FR" smtClean="0"/>
              <a:t>24/09/2021</a:t>
            </a:fld>
            <a:endParaRPr lang="fr-FR" dirty="0"/>
          </a:p>
        </p:txBody>
      </p:sp>
      <p:sp>
        <p:nvSpPr>
          <p:cNvPr id="5" name="Espace réservé du numéro de diapositive 4"/>
          <p:cNvSpPr>
            <a:spLocks noGrp="1"/>
          </p:cNvSpPr>
          <p:nvPr>
            <p:ph type="sldNum" sz="quarter" idx="4294967295"/>
          </p:nvPr>
        </p:nvSpPr>
        <p:spPr/>
        <p:txBody>
          <a:bodyPr/>
          <a:lstStyle/>
          <a:p>
            <a:fld id="{6C3C5A1E-BDED-4D2F-A0CE-C453017AF3FB}" type="slidenum">
              <a:rPr lang="fr-FR" smtClean="0"/>
              <a:pPr/>
              <a:t>3</a:t>
            </a:fld>
            <a:endParaRPr lang="fr-FR" dirty="0"/>
          </a:p>
        </p:txBody>
      </p:sp>
      <p:sp>
        <p:nvSpPr>
          <p:cNvPr id="6" name="Espace réservé du pied de page 5"/>
          <p:cNvSpPr>
            <a:spLocks noGrp="1"/>
          </p:cNvSpPr>
          <p:nvPr>
            <p:ph type="ftr" sz="quarter" idx="4294967295"/>
          </p:nvPr>
        </p:nvSpPr>
        <p:spPr/>
        <p:txBody>
          <a:bodyPr/>
          <a:lstStyle/>
          <a:p>
            <a:r>
              <a:rPr lang="fr-FR" dirty="0" smtClean="0"/>
              <a:t>CHU de Caen Normandie</a:t>
            </a:r>
            <a:endParaRPr lang="fr-FR" dirty="0"/>
          </a:p>
        </p:txBody>
      </p:sp>
      <p:sp>
        <p:nvSpPr>
          <p:cNvPr id="7" name="Espace réservé du contenu 6"/>
          <p:cNvSpPr>
            <a:spLocks noGrp="1"/>
          </p:cNvSpPr>
          <p:nvPr>
            <p:ph idx="1"/>
          </p:nvPr>
        </p:nvSpPr>
        <p:spPr>
          <a:xfrm>
            <a:off x="970958" y="2842175"/>
            <a:ext cx="10272386" cy="2897943"/>
          </a:xfrm>
          <a:prstGeom prst="ellipse">
            <a:avLst/>
          </a:prstGeom>
        </p:spPr>
        <p:style>
          <a:lnRef idx="0">
            <a:schemeClr val="accent3"/>
          </a:lnRef>
          <a:fillRef idx="3">
            <a:schemeClr val="accent3"/>
          </a:fillRef>
          <a:effectRef idx="3">
            <a:schemeClr val="accent3"/>
          </a:effectRef>
          <a:fontRef idx="minor">
            <a:schemeClr val="lt1"/>
          </a:fontRef>
        </p:style>
        <p:txBody>
          <a:bodyPr anchor="ctr">
            <a:normAutofit/>
          </a:bodyPr>
          <a:lstStyle/>
          <a:p>
            <a:pPr marL="0" indent="0" algn="ctr">
              <a:buNone/>
              <a:defRPr/>
            </a:pPr>
            <a:r>
              <a:rPr lang="fr-FR" sz="4400" b="1" dirty="0" smtClean="0">
                <a:solidFill>
                  <a:schemeClr val="tx1"/>
                </a:solidFill>
                <a:effectLst>
                  <a:outerShdw blurRad="38100" dist="38100" dir="2700000" algn="tl">
                    <a:srgbClr val="000000">
                      <a:alpha val="43137"/>
                    </a:srgbClr>
                  </a:outerShdw>
                </a:effectLst>
              </a:rPr>
              <a:t>CHANGEMENTS ET PERSPECTIVES</a:t>
            </a:r>
            <a:endParaRPr lang="fr-FR" sz="4400" b="1" dirty="0">
              <a:solidFill>
                <a:schemeClr val="tx1"/>
              </a:solidFill>
              <a:effectLst>
                <a:outerShdw blurRad="38100" dist="38100" dir="2700000" algn="tl">
                  <a:srgbClr val="000000">
                    <a:alpha val="43137"/>
                  </a:srgbClr>
                </a:outerShdw>
              </a:effectLst>
            </a:endParaRPr>
          </a:p>
        </p:txBody>
      </p:sp>
      <p:sp>
        <p:nvSpPr>
          <p:cNvPr id="8" name="Ellipse 7"/>
          <p:cNvSpPr/>
          <p:nvPr/>
        </p:nvSpPr>
        <p:spPr>
          <a:xfrm>
            <a:off x="2341169" y="600115"/>
            <a:ext cx="3417163" cy="3006334"/>
          </a:xfrm>
          <a:prstGeom prst="ellipse">
            <a:avLst/>
          </a:prstGeom>
        </p:spPr>
        <p:style>
          <a:lnRef idx="0">
            <a:schemeClr val="accent5"/>
          </a:lnRef>
          <a:fillRef idx="3">
            <a:schemeClr val="accent5"/>
          </a:fillRef>
          <a:effectRef idx="3">
            <a:schemeClr val="accent5"/>
          </a:effectRef>
          <a:fontRef idx="minor">
            <a:schemeClr val="lt1"/>
          </a:fontRef>
        </p:style>
        <p:txBody>
          <a:bodyPr anchor="ctr"/>
          <a:lstStyle/>
          <a:p>
            <a:r>
              <a:rPr lang="fr-FR" sz="2400" b="1" dirty="0" smtClean="0">
                <a:solidFill>
                  <a:prstClr val="white"/>
                </a:solidFill>
                <a:effectLst>
                  <a:outerShdw blurRad="38100" dist="38100" dir="2700000" algn="tl">
                    <a:srgbClr val="000000">
                      <a:alpha val="43137"/>
                    </a:srgbClr>
                  </a:outerShdw>
                </a:effectLst>
              </a:rPr>
              <a:t> </a:t>
            </a:r>
            <a:r>
              <a:rPr lang="fr-FR" sz="4000" b="1" dirty="0">
                <a:solidFill>
                  <a:prstClr val="white"/>
                </a:solidFill>
                <a:effectLst>
                  <a:outerShdw blurRad="38100" dist="38100" dir="2700000" algn="tl">
                    <a:srgbClr val="000000">
                      <a:alpha val="43137"/>
                    </a:srgbClr>
                  </a:outerShdw>
                </a:effectLst>
              </a:rPr>
              <a:t>1</a:t>
            </a:r>
            <a:r>
              <a:rPr lang="fr-FR" sz="4000" b="1" dirty="0" smtClean="0">
                <a:solidFill>
                  <a:prstClr val="white"/>
                </a:solidFill>
                <a:effectLst>
                  <a:outerShdw blurRad="38100" dist="38100" dir="2700000" algn="tl">
                    <a:srgbClr val="000000">
                      <a:alpha val="43137"/>
                    </a:srgbClr>
                  </a:outerShdw>
                </a:effectLst>
              </a:rPr>
              <a:t>.   La formation</a:t>
            </a:r>
          </a:p>
        </p:txBody>
      </p:sp>
    </p:spTree>
    <p:extLst>
      <p:ext uri="{BB962C8B-B14F-4D97-AF65-F5344CB8AC3E}">
        <p14:creationId xmlns:p14="http://schemas.microsoft.com/office/powerpoint/2010/main" val="37705633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chemeClr val="tx1"/>
                </a:solidFill>
                <a:effectLst>
                  <a:outerShdw blurRad="38100" dist="38100" dir="2700000" algn="tl">
                    <a:srgbClr val="000000">
                      <a:alpha val="43137"/>
                    </a:srgbClr>
                  </a:outerShdw>
                </a:effectLst>
              </a:rPr>
              <a:t/>
            </a:r>
            <a:br>
              <a:rPr lang="fr-FR" b="1" dirty="0" smtClean="0">
                <a:solidFill>
                  <a:schemeClr val="tx1"/>
                </a:solidFill>
                <a:effectLst>
                  <a:outerShdw blurRad="38100" dist="38100" dir="2700000" algn="tl">
                    <a:srgbClr val="000000">
                      <a:alpha val="43137"/>
                    </a:srgbClr>
                  </a:outerShdw>
                </a:effectLst>
              </a:rPr>
            </a:br>
            <a:r>
              <a:rPr lang="fr-FR" b="1" dirty="0">
                <a:solidFill>
                  <a:schemeClr val="tx1"/>
                </a:solidFill>
                <a:effectLst>
                  <a:outerShdw blurRad="38100" dist="38100" dir="2700000" algn="tl">
                    <a:srgbClr val="000000">
                      <a:alpha val="43137"/>
                    </a:srgbClr>
                  </a:outerShdw>
                </a:effectLst>
              </a:rPr>
              <a:t/>
            </a:r>
            <a:br>
              <a:rPr lang="fr-FR" b="1" dirty="0">
                <a:solidFill>
                  <a:schemeClr val="tx1"/>
                </a:solidFill>
                <a:effectLst>
                  <a:outerShdw blurRad="38100" dist="38100" dir="2700000" algn="tl">
                    <a:srgbClr val="000000">
                      <a:alpha val="43137"/>
                    </a:srgbClr>
                  </a:outerShdw>
                </a:effectLst>
              </a:rPr>
            </a:br>
            <a:r>
              <a:rPr lang="fr-FR" sz="3600" b="1" dirty="0" smtClean="0">
                <a:solidFill>
                  <a:schemeClr val="tx1"/>
                </a:solidFill>
                <a:effectLst>
                  <a:outerShdw blurRad="38100" dist="38100" dir="2700000" algn="tl">
                    <a:srgbClr val="000000">
                      <a:alpha val="43137"/>
                    </a:srgbClr>
                  </a:outerShdw>
                </a:effectLst>
              </a:rPr>
              <a:t>CHANGEMENTS </a:t>
            </a:r>
            <a:r>
              <a:rPr lang="fr-FR" sz="3600" b="1" dirty="0">
                <a:solidFill>
                  <a:schemeClr val="tx1"/>
                </a:solidFill>
                <a:effectLst>
                  <a:outerShdw blurRad="38100" dist="38100" dir="2700000" algn="tl">
                    <a:srgbClr val="000000">
                      <a:alpha val="43137"/>
                    </a:srgbClr>
                  </a:outerShdw>
                </a:effectLst>
              </a:rPr>
              <a:t>ET PERSPECTIVES</a:t>
            </a:r>
            <a:r>
              <a:rPr lang="fr-FR" b="1" dirty="0">
                <a:solidFill>
                  <a:schemeClr val="tx1"/>
                </a:solidFill>
                <a:effectLst>
                  <a:outerShdw blurRad="38100" dist="38100" dir="2700000" algn="tl">
                    <a:srgbClr val="000000">
                      <a:alpha val="43137"/>
                    </a:srgbClr>
                  </a:outerShdw>
                </a:effectLst>
              </a:rPr>
              <a:t/>
            </a:r>
            <a:br>
              <a:rPr lang="fr-FR" b="1" dirty="0">
                <a:solidFill>
                  <a:schemeClr val="tx1"/>
                </a:solidFill>
                <a:effectLst>
                  <a:outerShdw blurRad="38100" dist="38100" dir="2700000" algn="tl">
                    <a:srgbClr val="000000">
                      <a:alpha val="43137"/>
                    </a:srgbClr>
                  </a:outerShdw>
                </a:effectLst>
              </a:rPr>
            </a:br>
            <a:endParaRPr lang="fr-FR" dirty="0"/>
          </a:p>
        </p:txBody>
      </p:sp>
      <p:sp>
        <p:nvSpPr>
          <p:cNvPr id="8" name="Espace réservé du contenu 7"/>
          <p:cNvSpPr>
            <a:spLocks noGrp="1"/>
          </p:cNvSpPr>
          <p:nvPr>
            <p:ph idx="1"/>
          </p:nvPr>
        </p:nvSpPr>
        <p:spPr/>
        <p:txBody>
          <a:bodyPr/>
          <a:lstStyle/>
          <a:p>
            <a:r>
              <a:rPr lang="fr-FR" sz="3600" dirty="0" smtClean="0"/>
              <a:t>2021 :</a:t>
            </a:r>
          </a:p>
          <a:p>
            <a:r>
              <a:rPr lang="fr-FR" sz="3600" dirty="0" smtClean="0"/>
              <a:t>Quota : 60 élèves AS</a:t>
            </a:r>
          </a:p>
          <a:p>
            <a:r>
              <a:rPr lang="fr-FR" sz="3600" dirty="0" smtClean="0"/>
              <a:t>+ 3 CFA </a:t>
            </a:r>
          </a:p>
          <a:p>
            <a:r>
              <a:rPr lang="fr-FR" sz="3600" dirty="0" smtClean="0"/>
              <a:t>+ 2 redoublants et 1 poursuite de scolarité</a:t>
            </a:r>
          </a:p>
          <a:p>
            <a:endParaRPr lang="fr-FR" sz="3600" dirty="0" smtClean="0"/>
          </a:p>
          <a:p>
            <a:r>
              <a:rPr lang="fr-FR" sz="3600" dirty="0" smtClean="0"/>
              <a:t>2020 : 42 élèves AS</a:t>
            </a:r>
          </a:p>
          <a:p>
            <a:endParaRPr lang="fr-FR" dirty="0"/>
          </a:p>
        </p:txBody>
      </p:sp>
      <p:sp>
        <p:nvSpPr>
          <p:cNvPr id="5" name="Espace réservé de la date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Espace réservé du pied de page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FFFFFF"/>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7" name="Espace réservé du numéro de diapositive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01E63C-774C-4540-AFA7-0ABCACF5C6F5}"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3" name="Image 2"/>
          <p:cNvPicPr>
            <a:picLocks noChangeAspect="1"/>
          </p:cNvPicPr>
          <p:nvPr/>
        </p:nvPicPr>
        <p:blipFill>
          <a:blip r:embed="rId2"/>
          <a:stretch>
            <a:fillRect/>
          </a:stretch>
        </p:blipFill>
        <p:spPr>
          <a:xfrm>
            <a:off x="9143736" y="178229"/>
            <a:ext cx="3048264" cy="1225402"/>
          </a:xfrm>
          <a:prstGeom prst="rect">
            <a:avLst/>
          </a:prstGeom>
        </p:spPr>
      </p:pic>
    </p:spTree>
    <p:extLst>
      <p:ext uri="{BB962C8B-B14F-4D97-AF65-F5344CB8AC3E}">
        <p14:creationId xmlns:p14="http://schemas.microsoft.com/office/powerpoint/2010/main" val="3859859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noAutofit/>
          </a:bodyPr>
          <a:lstStyle/>
          <a:p>
            <a:pPr algn="ctr"/>
            <a:r>
              <a:rPr lang="fr-FR" sz="2800" b="1" dirty="0" smtClean="0"/>
              <a:t>PARCOURS COMPLET</a:t>
            </a:r>
            <a:endParaRPr lang="fr-FR" sz="2800" b="1" dirty="0"/>
          </a:p>
        </p:txBody>
      </p:sp>
      <p:sp>
        <p:nvSpPr>
          <p:cNvPr id="9" name="Espace réservé du contenu 8"/>
          <p:cNvSpPr>
            <a:spLocks noGrp="1"/>
          </p:cNvSpPr>
          <p:nvPr>
            <p:ph idx="1"/>
          </p:nvPr>
        </p:nvSpPr>
        <p:spPr/>
        <p:txBody>
          <a:bodyPr>
            <a:normAutofit fontScale="92500" lnSpcReduction="20000"/>
          </a:bodyPr>
          <a:lstStyle/>
          <a:p>
            <a:endParaRPr lang="fr-FR" dirty="0" smtClean="0"/>
          </a:p>
          <a:p>
            <a:r>
              <a:rPr lang="fr-FR" b="1" dirty="0"/>
              <a:t>Référentiel </a:t>
            </a:r>
            <a:r>
              <a:rPr lang="fr-FR" b="1" dirty="0" smtClean="0"/>
              <a:t>2021</a:t>
            </a:r>
            <a:endParaRPr lang="fr-FR" b="1" dirty="0"/>
          </a:p>
          <a:p>
            <a:endParaRPr lang="fr-FR" dirty="0" smtClean="0"/>
          </a:p>
          <a:p>
            <a:r>
              <a:rPr lang="fr-FR" dirty="0" smtClean="0"/>
              <a:t>11 </a:t>
            </a:r>
            <a:r>
              <a:rPr lang="fr-FR" dirty="0"/>
              <a:t>mois de formation </a:t>
            </a:r>
            <a:r>
              <a:rPr lang="fr-FR" dirty="0" smtClean="0"/>
              <a:t>:</a:t>
            </a:r>
            <a:endParaRPr lang="fr-FR" dirty="0"/>
          </a:p>
          <a:p>
            <a:r>
              <a:rPr lang="fr-FR" dirty="0" smtClean="0"/>
              <a:t>10 modules de formation</a:t>
            </a:r>
          </a:p>
          <a:p>
            <a:r>
              <a:rPr lang="fr-FR" dirty="0" smtClean="0"/>
              <a:t>3 </a:t>
            </a:r>
            <a:r>
              <a:rPr lang="fr-FR" dirty="0"/>
              <a:t>stages de </a:t>
            </a:r>
            <a:r>
              <a:rPr lang="fr-FR" dirty="0" smtClean="0"/>
              <a:t>5 </a:t>
            </a:r>
            <a:r>
              <a:rPr lang="fr-FR" dirty="0"/>
              <a:t>semaines</a:t>
            </a:r>
          </a:p>
          <a:p>
            <a:r>
              <a:rPr lang="fr-FR" dirty="0" smtClean="0"/>
              <a:t>1 stage de 7 semaines (pré prof)</a:t>
            </a:r>
          </a:p>
          <a:p>
            <a:endParaRPr lang="fr-FR" dirty="0"/>
          </a:p>
          <a:p>
            <a:r>
              <a:rPr lang="fr-FR" dirty="0"/>
              <a:t>Diplôme en </a:t>
            </a:r>
            <a:r>
              <a:rPr lang="fr-FR" dirty="0" smtClean="0"/>
              <a:t>mi aout </a:t>
            </a:r>
            <a:r>
              <a:rPr lang="fr-FR" dirty="0"/>
              <a:t>de Niveau </a:t>
            </a:r>
            <a:r>
              <a:rPr lang="fr-FR" dirty="0" smtClean="0"/>
              <a:t>4 ( niveau BAC) du </a:t>
            </a:r>
            <a:r>
              <a:rPr lang="fr-FR" dirty="0"/>
              <a:t>cadre national des certifications </a:t>
            </a:r>
            <a:r>
              <a:rPr lang="fr-FR" dirty="0" smtClean="0"/>
              <a:t>professionnelles</a:t>
            </a:r>
          </a:p>
          <a:p>
            <a:r>
              <a:rPr lang="fr-FR" dirty="0" smtClean="0"/>
              <a:t>2022 : 2 rentrées envisagées </a:t>
            </a:r>
            <a:endParaRPr lang="fr-FR" dirty="0"/>
          </a:p>
          <a:p>
            <a:endParaRPr lang="fr-FR" dirty="0"/>
          </a:p>
          <a:p>
            <a:endParaRPr lang="fr-FR" dirty="0"/>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FFFFFF"/>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01E63C-774C-4540-AFA7-0ABCACF5C6F5}"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3" name="Image 2"/>
          <p:cNvPicPr>
            <a:picLocks noChangeAspect="1"/>
          </p:cNvPicPr>
          <p:nvPr/>
        </p:nvPicPr>
        <p:blipFill>
          <a:blip r:embed="rId2"/>
          <a:stretch>
            <a:fillRect/>
          </a:stretch>
        </p:blipFill>
        <p:spPr>
          <a:xfrm>
            <a:off x="9143736" y="36324"/>
            <a:ext cx="3048264" cy="1225402"/>
          </a:xfrm>
          <a:prstGeom prst="rect">
            <a:avLst/>
          </a:prstGeom>
        </p:spPr>
      </p:pic>
    </p:spTree>
    <p:extLst>
      <p:ext uri="{BB962C8B-B14F-4D97-AF65-F5344CB8AC3E}">
        <p14:creationId xmlns:p14="http://schemas.microsoft.com/office/powerpoint/2010/main" val="1816158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294967295"/>
          </p:nvPr>
        </p:nvSpPr>
        <p:spPr>
          <a:xfrm>
            <a:off x="7981950" y="6356351"/>
            <a:ext cx="2057400" cy="365125"/>
          </a:xfrm>
          <a:prstGeom prst="rect">
            <a:avLst/>
          </a:prstGeom>
        </p:spPr>
        <p:txBody>
          <a:bodyPr/>
          <a:lstStyle/>
          <a:p>
            <a:pPr>
              <a:defRPr/>
            </a:pPr>
            <a:fld id="{BBF6CB38-57E7-4E21-B8D7-79307BB01B6A}" type="slidenum">
              <a:rPr lang="fr-FR">
                <a:solidFill>
                  <a:prstClr val="black">
                    <a:tint val="75000"/>
                  </a:prstClr>
                </a:solidFill>
              </a:rPr>
              <a:pPr>
                <a:defRPr/>
              </a:pPr>
              <a:t>6</a:t>
            </a:fld>
            <a:endParaRPr lang="fr-FR">
              <a:solidFill>
                <a:prstClr val="black">
                  <a:tint val="75000"/>
                </a:prstClr>
              </a:solidFill>
            </a:endParaRPr>
          </a:p>
        </p:txBody>
      </p:sp>
      <p:sp>
        <p:nvSpPr>
          <p:cNvPr id="12" name="Titre 1"/>
          <p:cNvSpPr txBox="1">
            <a:spLocks/>
          </p:cNvSpPr>
          <p:nvPr/>
        </p:nvSpPr>
        <p:spPr bwMode="auto">
          <a:xfrm>
            <a:off x="2067339" y="413876"/>
            <a:ext cx="8283327" cy="9366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r" eaLnBrk="1" hangingPunct="1">
              <a:defRPr/>
            </a:pPr>
            <a:r>
              <a:rPr lang="fr-FR" altLang="fr-FR" sz="3200" b="1" dirty="0" smtClean="0">
                <a:solidFill>
                  <a:prstClr val="black"/>
                </a:solidFill>
                <a:effectLst>
                  <a:outerShdw blurRad="38100" dist="38100" dir="2700000" algn="tl">
                    <a:srgbClr val="000000">
                      <a:alpha val="43137"/>
                    </a:srgbClr>
                  </a:outerShdw>
                </a:effectLst>
              </a:rPr>
              <a:t>LES ACTIVITES</a:t>
            </a:r>
            <a:endParaRPr lang="fr-FR" altLang="fr-FR" sz="3200" b="1" dirty="0">
              <a:solidFill>
                <a:prstClr val="black"/>
              </a:solidFill>
              <a:effectLst>
                <a:outerShdw blurRad="38100" dist="38100" dir="2700000" algn="tl">
                  <a:srgbClr val="000000">
                    <a:alpha val="43137"/>
                  </a:srgbClr>
                </a:outerShdw>
              </a:effectLst>
            </a:endParaRPr>
          </a:p>
        </p:txBody>
      </p:sp>
      <p:graphicFrame>
        <p:nvGraphicFramePr>
          <p:cNvPr id="3" name="Diagramme 2"/>
          <p:cNvGraphicFramePr/>
          <p:nvPr>
            <p:extLst>
              <p:ext uri="{D42A27DB-BD31-4B8C-83A1-F6EECF244321}">
                <p14:modId xmlns:p14="http://schemas.microsoft.com/office/powerpoint/2010/main" val="2958236440"/>
              </p:ext>
            </p:extLst>
          </p:nvPr>
        </p:nvGraphicFramePr>
        <p:xfrm>
          <a:off x="1506583" y="882187"/>
          <a:ext cx="9580977" cy="49960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Espace réservé de la date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t>16/06/2021</a:t>
            </a:r>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smtClean="0">
                <a:ln>
                  <a:noFill/>
                </a:ln>
                <a:solidFill>
                  <a:srgbClr val="FFFFFF"/>
                </a:solidFill>
                <a:effectLst/>
                <a:uLnTx/>
                <a:uFillTx/>
                <a:latin typeface="Calibri" panose="020F0502020204030204"/>
                <a:ea typeface="+mn-ea"/>
                <a:cs typeface="+mn-cs"/>
              </a:rPr>
              <a:t>IFPS Lisieux - S.PETIT - P.DELAHAYE</a:t>
            </a:r>
            <a:endParaRPr kumimoji="0" lang="fr-FR"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2359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llipse 1"/>
          <p:cNvSpPr/>
          <p:nvPr/>
        </p:nvSpPr>
        <p:spPr>
          <a:xfrm>
            <a:off x="3890829" y="2474312"/>
            <a:ext cx="2483430" cy="1746776"/>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ln w="900" cmpd="sng">
                  <a:solidFill>
                    <a:srgbClr val="4F81BD">
                      <a:satMod val="190000"/>
                      <a:alpha val="55000"/>
                    </a:srgbClr>
                  </a:solidFill>
                  <a:prstDash val="solid"/>
                </a:ln>
                <a:solidFill>
                  <a:schemeClr val="tx1"/>
                </a:solidFill>
                <a:effectLst>
                  <a:innerShdw blurRad="101600" dist="76200" dir="5400000">
                    <a:srgbClr val="4F81BD">
                      <a:satMod val="190000"/>
                      <a:tint val="100000"/>
                      <a:alpha val="74000"/>
                    </a:srgbClr>
                  </a:innerShdw>
                </a:effectLst>
                <a:latin typeface="Calibri"/>
              </a:rPr>
              <a:t>Nouveau référentiel AS</a:t>
            </a:r>
          </a:p>
        </p:txBody>
      </p:sp>
      <p:sp>
        <p:nvSpPr>
          <p:cNvPr id="4" name="Ellipse 3"/>
          <p:cNvSpPr>
            <a:spLocks noChangeAspect="1"/>
          </p:cNvSpPr>
          <p:nvPr/>
        </p:nvSpPr>
        <p:spPr>
          <a:xfrm>
            <a:off x="5591945" y="512243"/>
            <a:ext cx="963181" cy="642202"/>
          </a:xfrm>
          <a:prstGeom prst="ellipse">
            <a:avLst/>
          </a:prstGeom>
          <a:solidFill>
            <a:schemeClr val="accent3">
              <a:lumMod val="60000"/>
              <a:lumOff val="40000"/>
            </a:schemeClr>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BLOC 1</a:t>
            </a:r>
          </a:p>
        </p:txBody>
      </p:sp>
      <p:sp>
        <p:nvSpPr>
          <p:cNvPr id="15" name="Ellipse 14"/>
          <p:cNvSpPr>
            <a:spLocks noChangeAspect="1"/>
          </p:cNvSpPr>
          <p:nvPr/>
        </p:nvSpPr>
        <p:spPr>
          <a:xfrm>
            <a:off x="6719895" y="3320671"/>
            <a:ext cx="963182" cy="642202"/>
          </a:xfrm>
          <a:prstGeom prst="ellipse">
            <a:avLst/>
          </a:prstGeom>
          <a:solidFill>
            <a:schemeClr val="accent3">
              <a:lumMod val="60000"/>
              <a:lumOff val="40000"/>
            </a:schemeClr>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BLOC 2</a:t>
            </a:r>
          </a:p>
        </p:txBody>
      </p:sp>
      <p:sp>
        <p:nvSpPr>
          <p:cNvPr id="20" name="Ellipse 19"/>
          <p:cNvSpPr>
            <a:spLocks noChangeAspect="1"/>
          </p:cNvSpPr>
          <p:nvPr/>
        </p:nvSpPr>
        <p:spPr>
          <a:xfrm>
            <a:off x="5261343" y="4581128"/>
            <a:ext cx="963181" cy="642202"/>
          </a:xfrm>
          <a:prstGeom prst="ellipse">
            <a:avLst/>
          </a:prstGeom>
          <a:solidFill>
            <a:schemeClr val="accent3">
              <a:lumMod val="60000"/>
              <a:lumOff val="40000"/>
            </a:schemeClr>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BLOC 3</a:t>
            </a:r>
          </a:p>
        </p:txBody>
      </p:sp>
      <p:sp>
        <p:nvSpPr>
          <p:cNvPr id="21" name="Ellipse 20"/>
          <p:cNvSpPr>
            <a:spLocks noChangeAspect="1"/>
          </p:cNvSpPr>
          <p:nvPr/>
        </p:nvSpPr>
        <p:spPr>
          <a:xfrm>
            <a:off x="2711624" y="1977430"/>
            <a:ext cx="963180" cy="642202"/>
          </a:xfrm>
          <a:prstGeom prst="ellipse">
            <a:avLst/>
          </a:prstGeom>
          <a:solidFill>
            <a:schemeClr val="accent3">
              <a:lumMod val="60000"/>
              <a:lumOff val="40000"/>
            </a:schemeClr>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BLOC 5</a:t>
            </a:r>
          </a:p>
        </p:txBody>
      </p:sp>
      <p:sp>
        <p:nvSpPr>
          <p:cNvPr id="22" name="Ellipse 21"/>
          <p:cNvSpPr>
            <a:spLocks noChangeAspect="1"/>
          </p:cNvSpPr>
          <p:nvPr/>
        </p:nvSpPr>
        <p:spPr>
          <a:xfrm>
            <a:off x="2295703" y="3501008"/>
            <a:ext cx="963180" cy="642202"/>
          </a:xfrm>
          <a:prstGeom prst="ellipse">
            <a:avLst/>
          </a:prstGeom>
          <a:solidFill>
            <a:schemeClr val="accent3">
              <a:lumMod val="60000"/>
              <a:lumOff val="40000"/>
            </a:schemeClr>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BLOC 4</a:t>
            </a:r>
          </a:p>
        </p:txBody>
      </p:sp>
      <p:sp>
        <p:nvSpPr>
          <p:cNvPr id="5" name="Rectangle à coins arrondis 4"/>
          <p:cNvSpPr>
            <a:spLocks noChangeAspect="1"/>
          </p:cNvSpPr>
          <p:nvPr/>
        </p:nvSpPr>
        <p:spPr>
          <a:xfrm>
            <a:off x="6931298" y="228243"/>
            <a:ext cx="979309" cy="42844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1"/>
                </a:solidFill>
                <a:latin typeface="Calibri"/>
              </a:rPr>
              <a:t>Module 1</a:t>
            </a:r>
          </a:p>
          <a:p>
            <a:pPr algn="ctr"/>
            <a:r>
              <a:rPr lang="fr-FR" sz="1400" b="1" dirty="0">
                <a:solidFill>
                  <a:schemeClr val="tx1"/>
                </a:solidFill>
                <a:latin typeface="Calibri"/>
              </a:rPr>
              <a:t>147 h</a:t>
            </a:r>
          </a:p>
        </p:txBody>
      </p:sp>
      <p:sp>
        <p:nvSpPr>
          <p:cNvPr id="23" name="Rectangle 22"/>
          <p:cNvSpPr/>
          <p:nvPr/>
        </p:nvSpPr>
        <p:spPr>
          <a:xfrm>
            <a:off x="7994697" y="179639"/>
            <a:ext cx="3387678" cy="738664"/>
          </a:xfrm>
          <a:prstGeom prst="rect">
            <a:avLst/>
          </a:prstGeom>
        </p:spPr>
        <p:txBody>
          <a:bodyPr wrap="square">
            <a:spAutoFit/>
          </a:bodyPr>
          <a:lstStyle/>
          <a:p>
            <a:pPr algn="ctr"/>
            <a:r>
              <a:rPr lang="fr-FR" sz="1400" dirty="0">
                <a:latin typeface="Calibri"/>
              </a:rPr>
              <a:t>Accompagnement d’une personne dans les activités de sa vie quotidienne et de sa vie sociale</a:t>
            </a:r>
          </a:p>
        </p:txBody>
      </p:sp>
      <p:sp>
        <p:nvSpPr>
          <p:cNvPr id="24" name="Rectangle à coins arrondis 23"/>
          <p:cNvSpPr>
            <a:spLocks noChangeAspect="1"/>
          </p:cNvSpPr>
          <p:nvPr/>
        </p:nvSpPr>
        <p:spPr>
          <a:xfrm>
            <a:off x="7204926" y="1416376"/>
            <a:ext cx="979307" cy="42844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1"/>
                </a:solidFill>
                <a:latin typeface="Calibri"/>
              </a:rPr>
              <a:t>Module 2</a:t>
            </a:r>
          </a:p>
          <a:p>
            <a:pPr algn="ctr"/>
            <a:r>
              <a:rPr lang="fr-FR" sz="1400" b="1" dirty="0">
                <a:solidFill>
                  <a:schemeClr val="tx1"/>
                </a:solidFill>
                <a:latin typeface="Calibri"/>
              </a:rPr>
              <a:t>21h</a:t>
            </a:r>
          </a:p>
        </p:txBody>
      </p:sp>
      <p:sp>
        <p:nvSpPr>
          <p:cNvPr id="25" name="Rectangle à coins arrondis 24"/>
          <p:cNvSpPr>
            <a:spLocks noChangeAspect="1"/>
          </p:cNvSpPr>
          <p:nvPr/>
        </p:nvSpPr>
        <p:spPr>
          <a:xfrm>
            <a:off x="7997014" y="2420888"/>
            <a:ext cx="979307" cy="42844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1"/>
                </a:solidFill>
                <a:latin typeface="Calibri"/>
              </a:rPr>
              <a:t>Module 3</a:t>
            </a:r>
          </a:p>
          <a:p>
            <a:pPr algn="ctr"/>
            <a:r>
              <a:rPr lang="fr-FR" sz="1400" b="1" dirty="0">
                <a:solidFill>
                  <a:schemeClr val="tx1"/>
                </a:solidFill>
                <a:latin typeface="Calibri"/>
              </a:rPr>
              <a:t>77h</a:t>
            </a:r>
          </a:p>
        </p:txBody>
      </p:sp>
      <p:sp>
        <p:nvSpPr>
          <p:cNvPr id="26" name="Rectangle à coins arrondis 25"/>
          <p:cNvSpPr>
            <a:spLocks noChangeAspect="1"/>
          </p:cNvSpPr>
          <p:nvPr/>
        </p:nvSpPr>
        <p:spPr>
          <a:xfrm>
            <a:off x="7997014" y="3648624"/>
            <a:ext cx="979307" cy="42844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1"/>
                </a:solidFill>
                <a:latin typeface="Calibri"/>
              </a:rPr>
              <a:t>Module 4</a:t>
            </a:r>
          </a:p>
          <a:p>
            <a:pPr algn="ctr"/>
            <a:r>
              <a:rPr lang="fr-FR" sz="1400" b="1" dirty="0">
                <a:solidFill>
                  <a:schemeClr val="tx1"/>
                </a:solidFill>
                <a:latin typeface="Calibri"/>
              </a:rPr>
              <a:t>182h</a:t>
            </a:r>
          </a:p>
        </p:txBody>
      </p:sp>
      <p:sp>
        <p:nvSpPr>
          <p:cNvPr id="27" name="Rectangle à coins arrondis 26"/>
          <p:cNvSpPr>
            <a:spLocks noChangeAspect="1"/>
          </p:cNvSpPr>
          <p:nvPr/>
        </p:nvSpPr>
        <p:spPr>
          <a:xfrm>
            <a:off x="7910607" y="4800752"/>
            <a:ext cx="979307" cy="42844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1"/>
                </a:solidFill>
                <a:latin typeface="Calibri"/>
              </a:rPr>
              <a:t>Module 5</a:t>
            </a:r>
          </a:p>
          <a:p>
            <a:pPr algn="ctr"/>
            <a:r>
              <a:rPr lang="fr-FR" sz="1400" b="1" dirty="0">
                <a:solidFill>
                  <a:schemeClr val="tx1"/>
                </a:solidFill>
                <a:latin typeface="Calibri"/>
              </a:rPr>
              <a:t>35h</a:t>
            </a:r>
          </a:p>
        </p:txBody>
      </p:sp>
      <p:sp>
        <p:nvSpPr>
          <p:cNvPr id="28" name="Rectangle à coins arrondis 27"/>
          <p:cNvSpPr>
            <a:spLocks noChangeAspect="1"/>
          </p:cNvSpPr>
          <p:nvPr/>
        </p:nvSpPr>
        <p:spPr>
          <a:xfrm>
            <a:off x="4300390" y="5471105"/>
            <a:ext cx="979307" cy="42844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1"/>
                </a:solidFill>
                <a:latin typeface="Calibri"/>
              </a:rPr>
              <a:t>Module 6</a:t>
            </a:r>
          </a:p>
          <a:p>
            <a:pPr algn="ctr"/>
            <a:r>
              <a:rPr lang="fr-FR" sz="1400" b="1" dirty="0">
                <a:solidFill>
                  <a:schemeClr val="tx1"/>
                </a:solidFill>
                <a:latin typeface="Calibri"/>
              </a:rPr>
              <a:t>70h</a:t>
            </a:r>
          </a:p>
        </p:txBody>
      </p:sp>
      <p:sp>
        <p:nvSpPr>
          <p:cNvPr id="29" name="Rectangle à coins arrondis 28"/>
          <p:cNvSpPr>
            <a:spLocks noChangeAspect="1"/>
          </p:cNvSpPr>
          <p:nvPr/>
        </p:nvSpPr>
        <p:spPr>
          <a:xfrm>
            <a:off x="6528049" y="5471105"/>
            <a:ext cx="979307" cy="42844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1"/>
                </a:solidFill>
                <a:latin typeface="Calibri"/>
              </a:rPr>
              <a:t>Module 7</a:t>
            </a:r>
          </a:p>
          <a:p>
            <a:pPr algn="ctr"/>
            <a:r>
              <a:rPr lang="fr-FR" sz="1400" b="1" dirty="0">
                <a:solidFill>
                  <a:schemeClr val="tx1"/>
                </a:solidFill>
                <a:latin typeface="Calibri"/>
              </a:rPr>
              <a:t>21h</a:t>
            </a:r>
          </a:p>
        </p:txBody>
      </p:sp>
      <p:sp>
        <p:nvSpPr>
          <p:cNvPr id="30" name="Rectangle à coins arrondis 29"/>
          <p:cNvSpPr>
            <a:spLocks noChangeAspect="1"/>
          </p:cNvSpPr>
          <p:nvPr/>
        </p:nvSpPr>
        <p:spPr>
          <a:xfrm>
            <a:off x="2063553" y="4506850"/>
            <a:ext cx="979307" cy="42844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1"/>
                </a:solidFill>
                <a:latin typeface="Calibri"/>
              </a:rPr>
              <a:t>Module 8</a:t>
            </a:r>
          </a:p>
          <a:p>
            <a:pPr algn="ctr"/>
            <a:r>
              <a:rPr lang="fr-FR" sz="1400" b="1" dirty="0">
                <a:solidFill>
                  <a:schemeClr val="tx1"/>
                </a:solidFill>
                <a:latin typeface="Calibri"/>
              </a:rPr>
              <a:t>35h</a:t>
            </a:r>
          </a:p>
        </p:txBody>
      </p:sp>
      <p:sp>
        <p:nvSpPr>
          <p:cNvPr id="31" name="Rectangle à coins arrondis 30"/>
          <p:cNvSpPr>
            <a:spLocks noChangeAspect="1"/>
          </p:cNvSpPr>
          <p:nvPr/>
        </p:nvSpPr>
        <p:spPr>
          <a:xfrm>
            <a:off x="1701791" y="1465230"/>
            <a:ext cx="979307" cy="42844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1"/>
                </a:solidFill>
                <a:latin typeface="Calibri"/>
              </a:rPr>
              <a:t>Module 9</a:t>
            </a:r>
          </a:p>
          <a:p>
            <a:pPr algn="ctr"/>
            <a:r>
              <a:rPr lang="fr-FR" sz="1400" b="1" dirty="0">
                <a:solidFill>
                  <a:schemeClr val="tx1"/>
                </a:solidFill>
                <a:latin typeface="Calibri"/>
              </a:rPr>
              <a:t>35h</a:t>
            </a:r>
          </a:p>
        </p:txBody>
      </p:sp>
      <p:sp>
        <p:nvSpPr>
          <p:cNvPr id="32" name="Rectangle à coins arrondis 31"/>
          <p:cNvSpPr>
            <a:spLocks noChangeAspect="1"/>
          </p:cNvSpPr>
          <p:nvPr/>
        </p:nvSpPr>
        <p:spPr>
          <a:xfrm>
            <a:off x="3784147" y="1408871"/>
            <a:ext cx="1051315" cy="428448"/>
          </a:xfrm>
          <a:prstGeom prst="roundRect">
            <a:avLst/>
          </a:prstGeom>
          <a:solidFill>
            <a:schemeClr val="accent5">
              <a:lumMod val="60000"/>
              <a:lumOff val="40000"/>
            </a:schemeClr>
          </a:solid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1"/>
                </a:solidFill>
                <a:latin typeface="Calibri"/>
              </a:rPr>
              <a:t>Module 10</a:t>
            </a:r>
          </a:p>
          <a:p>
            <a:pPr algn="ctr"/>
            <a:r>
              <a:rPr lang="fr-FR" sz="1400" b="1" dirty="0">
                <a:solidFill>
                  <a:schemeClr val="tx1"/>
                </a:solidFill>
                <a:latin typeface="Calibri"/>
              </a:rPr>
              <a:t>70h</a:t>
            </a:r>
          </a:p>
        </p:txBody>
      </p:sp>
      <p:sp>
        <p:nvSpPr>
          <p:cNvPr id="33" name="Rectangle 32"/>
          <p:cNvSpPr/>
          <p:nvPr/>
        </p:nvSpPr>
        <p:spPr>
          <a:xfrm>
            <a:off x="8184232" y="1321604"/>
            <a:ext cx="3198143" cy="523220"/>
          </a:xfrm>
          <a:prstGeom prst="rect">
            <a:avLst/>
          </a:prstGeom>
        </p:spPr>
        <p:txBody>
          <a:bodyPr wrap="square">
            <a:spAutoFit/>
          </a:bodyPr>
          <a:lstStyle/>
          <a:p>
            <a:pPr algn="ctr"/>
            <a:r>
              <a:rPr lang="fr-FR" sz="1400" dirty="0">
                <a:latin typeface="Calibri"/>
              </a:rPr>
              <a:t>Repérage et prévention des situations à risque</a:t>
            </a:r>
          </a:p>
        </p:txBody>
      </p:sp>
      <p:sp>
        <p:nvSpPr>
          <p:cNvPr id="34" name="Rectangle 33"/>
          <p:cNvSpPr/>
          <p:nvPr/>
        </p:nvSpPr>
        <p:spPr>
          <a:xfrm>
            <a:off x="9192345" y="2330296"/>
            <a:ext cx="2399580" cy="523220"/>
          </a:xfrm>
          <a:prstGeom prst="rect">
            <a:avLst/>
          </a:prstGeom>
        </p:spPr>
        <p:txBody>
          <a:bodyPr wrap="square">
            <a:spAutoFit/>
          </a:bodyPr>
          <a:lstStyle/>
          <a:p>
            <a:pPr algn="ctr"/>
            <a:r>
              <a:rPr lang="fr-FR" sz="1400" b="1" dirty="0">
                <a:latin typeface="Calibri"/>
              </a:rPr>
              <a:t>Evaluation de l’état clinique d’une personne</a:t>
            </a:r>
          </a:p>
        </p:txBody>
      </p:sp>
      <p:sp>
        <p:nvSpPr>
          <p:cNvPr id="35" name="Rectangle 34"/>
          <p:cNvSpPr/>
          <p:nvPr/>
        </p:nvSpPr>
        <p:spPr>
          <a:xfrm>
            <a:off x="9048328" y="3338990"/>
            <a:ext cx="2715047" cy="523220"/>
          </a:xfrm>
          <a:prstGeom prst="rect">
            <a:avLst/>
          </a:prstGeom>
        </p:spPr>
        <p:txBody>
          <a:bodyPr wrap="square">
            <a:spAutoFit/>
          </a:bodyPr>
          <a:lstStyle/>
          <a:p>
            <a:pPr algn="ctr"/>
            <a:r>
              <a:rPr lang="fr-FR" sz="1400" dirty="0">
                <a:latin typeface="Calibri"/>
              </a:rPr>
              <a:t>Mise en œuvre des soins adaptés, évaluation et réajustement</a:t>
            </a:r>
          </a:p>
        </p:txBody>
      </p:sp>
      <p:sp>
        <p:nvSpPr>
          <p:cNvPr id="36" name="Rectangle 35"/>
          <p:cNvSpPr/>
          <p:nvPr/>
        </p:nvSpPr>
        <p:spPr>
          <a:xfrm>
            <a:off x="9048329" y="4634552"/>
            <a:ext cx="2467396" cy="523220"/>
          </a:xfrm>
          <a:prstGeom prst="rect">
            <a:avLst/>
          </a:prstGeom>
        </p:spPr>
        <p:txBody>
          <a:bodyPr wrap="square">
            <a:spAutoFit/>
          </a:bodyPr>
          <a:lstStyle/>
          <a:p>
            <a:pPr algn="ctr"/>
            <a:r>
              <a:rPr lang="fr-FR" sz="1400" dirty="0">
                <a:latin typeface="Calibri"/>
              </a:rPr>
              <a:t>Accompagnement de la mobilité de la personne aidée</a:t>
            </a:r>
          </a:p>
        </p:txBody>
      </p:sp>
      <p:sp>
        <p:nvSpPr>
          <p:cNvPr id="37" name="Rectangle 36"/>
          <p:cNvSpPr/>
          <p:nvPr/>
        </p:nvSpPr>
        <p:spPr>
          <a:xfrm>
            <a:off x="3117827" y="6017159"/>
            <a:ext cx="2653488" cy="523220"/>
          </a:xfrm>
          <a:prstGeom prst="rect">
            <a:avLst/>
          </a:prstGeom>
        </p:spPr>
        <p:txBody>
          <a:bodyPr wrap="square">
            <a:spAutoFit/>
          </a:bodyPr>
          <a:lstStyle/>
          <a:p>
            <a:pPr algn="ctr"/>
            <a:r>
              <a:rPr lang="fr-FR" sz="1400" dirty="0">
                <a:latin typeface="Calibri"/>
              </a:rPr>
              <a:t>Relation et communication avec les personnes et leur entourage</a:t>
            </a:r>
          </a:p>
        </p:txBody>
      </p:sp>
      <p:sp>
        <p:nvSpPr>
          <p:cNvPr id="38" name="Rectangle 37"/>
          <p:cNvSpPr/>
          <p:nvPr/>
        </p:nvSpPr>
        <p:spPr>
          <a:xfrm>
            <a:off x="6023993" y="6017158"/>
            <a:ext cx="3310507" cy="738664"/>
          </a:xfrm>
          <a:prstGeom prst="rect">
            <a:avLst/>
          </a:prstGeom>
        </p:spPr>
        <p:txBody>
          <a:bodyPr wrap="square">
            <a:spAutoFit/>
          </a:bodyPr>
          <a:lstStyle/>
          <a:p>
            <a:pPr algn="ctr"/>
            <a:r>
              <a:rPr lang="fr-FR" sz="1400" b="1" dirty="0">
                <a:latin typeface="Calibri"/>
              </a:rPr>
              <a:t>Accompagnement des personnes en formation et communication avec les pairs</a:t>
            </a:r>
          </a:p>
        </p:txBody>
      </p:sp>
      <p:sp>
        <p:nvSpPr>
          <p:cNvPr id="39" name="Rectangle 38"/>
          <p:cNvSpPr/>
          <p:nvPr/>
        </p:nvSpPr>
        <p:spPr>
          <a:xfrm>
            <a:off x="819151" y="5014976"/>
            <a:ext cx="2613656" cy="738664"/>
          </a:xfrm>
          <a:prstGeom prst="rect">
            <a:avLst/>
          </a:prstGeom>
        </p:spPr>
        <p:txBody>
          <a:bodyPr wrap="square">
            <a:spAutoFit/>
          </a:bodyPr>
          <a:lstStyle/>
          <a:p>
            <a:pPr algn="ctr"/>
            <a:r>
              <a:rPr lang="fr-FR" sz="1400" dirty="0">
                <a:latin typeface="Calibri"/>
              </a:rPr>
              <a:t>Entretien des locaux et des matériels et prévention des risques associés</a:t>
            </a:r>
          </a:p>
        </p:txBody>
      </p:sp>
      <p:sp>
        <p:nvSpPr>
          <p:cNvPr id="40" name="Rectangle 39"/>
          <p:cNvSpPr/>
          <p:nvPr/>
        </p:nvSpPr>
        <p:spPr>
          <a:xfrm>
            <a:off x="1120838" y="745540"/>
            <a:ext cx="1656455" cy="523220"/>
          </a:xfrm>
          <a:prstGeom prst="rect">
            <a:avLst/>
          </a:prstGeom>
        </p:spPr>
        <p:txBody>
          <a:bodyPr wrap="square">
            <a:spAutoFit/>
          </a:bodyPr>
          <a:lstStyle/>
          <a:p>
            <a:pPr algn="ctr"/>
            <a:r>
              <a:rPr lang="fr-FR" sz="1400" dirty="0">
                <a:latin typeface="Calibri"/>
              </a:rPr>
              <a:t>Traitement des informations</a:t>
            </a:r>
          </a:p>
        </p:txBody>
      </p:sp>
      <p:sp>
        <p:nvSpPr>
          <p:cNvPr id="41" name="Rectangle 40"/>
          <p:cNvSpPr/>
          <p:nvPr/>
        </p:nvSpPr>
        <p:spPr>
          <a:xfrm>
            <a:off x="3117827" y="530096"/>
            <a:ext cx="2284569" cy="738664"/>
          </a:xfrm>
          <a:prstGeom prst="rect">
            <a:avLst/>
          </a:prstGeom>
        </p:spPr>
        <p:txBody>
          <a:bodyPr wrap="square">
            <a:spAutoFit/>
          </a:bodyPr>
          <a:lstStyle/>
          <a:p>
            <a:pPr algn="ctr"/>
            <a:r>
              <a:rPr lang="fr-FR" sz="1400" dirty="0">
                <a:latin typeface="Calibri"/>
              </a:rPr>
              <a:t>Travail en équipe pluri professionnelle, </a:t>
            </a:r>
            <a:r>
              <a:rPr lang="fr-FR" sz="1400" b="1" dirty="0">
                <a:latin typeface="Calibri"/>
              </a:rPr>
              <a:t>qualité et gestion des risques</a:t>
            </a:r>
          </a:p>
        </p:txBody>
      </p:sp>
      <p:cxnSp>
        <p:nvCxnSpPr>
          <p:cNvPr id="44" name="Connecteur en arc 43"/>
          <p:cNvCxnSpPr>
            <a:stCxn id="2" idx="0"/>
            <a:endCxn id="4" idx="4"/>
          </p:cNvCxnSpPr>
          <p:nvPr/>
        </p:nvCxnSpPr>
        <p:spPr>
          <a:xfrm rot="5400000" flipH="1" flipV="1">
            <a:off x="4943107" y="1343883"/>
            <a:ext cx="1319867" cy="940992"/>
          </a:xfrm>
          <a:prstGeom prst="curvedConnector3">
            <a:avLst/>
          </a:prstGeom>
          <a:ln w="28575">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45" name="Connecteur en arc 44"/>
          <p:cNvCxnSpPr>
            <a:stCxn id="2" idx="7"/>
            <a:endCxn id="15" idx="0"/>
          </p:cNvCxnSpPr>
          <p:nvPr/>
        </p:nvCxnSpPr>
        <p:spPr>
          <a:xfrm rot="16200000" flipH="1">
            <a:off x="6310752" y="2429938"/>
            <a:ext cx="590550" cy="1190917"/>
          </a:xfrm>
          <a:prstGeom prst="curvedConnector3">
            <a:avLst>
              <a:gd name="adj1" fmla="val -82027"/>
            </a:avLst>
          </a:prstGeom>
          <a:ln w="28575">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48" name="Connecteur en arc 47"/>
          <p:cNvCxnSpPr>
            <a:stCxn id="2" idx="4"/>
            <a:endCxn id="20" idx="6"/>
          </p:cNvCxnSpPr>
          <p:nvPr/>
        </p:nvCxnSpPr>
        <p:spPr>
          <a:xfrm rot="16200000" flipH="1">
            <a:off x="5337964" y="4015668"/>
            <a:ext cx="681141" cy="1091980"/>
          </a:xfrm>
          <a:prstGeom prst="curvedConnector4">
            <a:avLst>
              <a:gd name="adj1" fmla="val 26429"/>
              <a:gd name="adj2" fmla="val 134647"/>
            </a:avLst>
          </a:prstGeom>
          <a:ln w="28575">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54" name="Connecteur en arc 53"/>
          <p:cNvCxnSpPr>
            <a:endCxn id="22" idx="4"/>
          </p:cNvCxnSpPr>
          <p:nvPr/>
        </p:nvCxnSpPr>
        <p:spPr>
          <a:xfrm rot="10800000" flipV="1">
            <a:off x="2777295" y="3428781"/>
            <a:ext cx="1158467" cy="714429"/>
          </a:xfrm>
          <a:prstGeom prst="curvedConnector4">
            <a:avLst>
              <a:gd name="adj1" fmla="val 29214"/>
              <a:gd name="adj2" fmla="val 131998"/>
            </a:avLst>
          </a:prstGeom>
          <a:ln w="28575">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56" name="Connecteur en arc 55"/>
          <p:cNvCxnSpPr>
            <a:endCxn id="21" idx="2"/>
          </p:cNvCxnSpPr>
          <p:nvPr/>
        </p:nvCxnSpPr>
        <p:spPr>
          <a:xfrm rot="10800000">
            <a:off x="2711624" y="2298533"/>
            <a:ext cx="1395290" cy="620751"/>
          </a:xfrm>
          <a:prstGeom prst="curvedConnector3">
            <a:avLst>
              <a:gd name="adj1" fmla="val 116384"/>
            </a:avLst>
          </a:prstGeom>
          <a:ln w="28575">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59" name="Connecteur droit 58"/>
          <p:cNvCxnSpPr>
            <a:stCxn id="4" idx="7"/>
            <a:endCxn id="5" idx="1"/>
          </p:cNvCxnSpPr>
          <p:nvPr/>
        </p:nvCxnSpPr>
        <p:spPr>
          <a:xfrm flipV="1">
            <a:off x="6414071" y="442467"/>
            <a:ext cx="517227" cy="163824"/>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61" name="Connecteur droit 60"/>
          <p:cNvCxnSpPr>
            <a:stCxn id="4" idx="5"/>
            <a:endCxn id="24" idx="1"/>
          </p:cNvCxnSpPr>
          <p:nvPr/>
        </p:nvCxnSpPr>
        <p:spPr>
          <a:xfrm>
            <a:off x="6414071" y="1060398"/>
            <a:ext cx="790855" cy="570203"/>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63" name="Connecteur droit 62"/>
          <p:cNvCxnSpPr>
            <a:stCxn id="15" idx="7"/>
            <a:endCxn id="25" idx="1"/>
          </p:cNvCxnSpPr>
          <p:nvPr/>
        </p:nvCxnSpPr>
        <p:spPr>
          <a:xfrm flipV="1">
            <a:off x="7542023" y="2635113"/>
            <a:ext cx="454991" cy="779607"/>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65" name="Connecteur droit 64"/>
          <p:cNvCxnSpPr>
            <a:stCxn id="15" idx="6"/>
            <a:endCxn id="26" idx="1"/>
          </p:cNvCxnSpPr>
          <p:nvPr/>
        </p:nvCxnSpPr>
        <p:spPr>
          <a:xfrm>
            <a:off x="7683077" y="3641772"/>
            <a:ext cx="313936" cy="221076"/>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67" name="Connecteur droit 66"/>
          <p:cNvCxnSpPr>
            <a:stCxn id="15" idx="4"/>
            <a:endCxn id="27" idx="1"/>
          </p:cNvCxnSpPr>
          <p:nvPr/>
        </p:nvCxnSpPr>
        <p:spPr>
          <a:xfrm>
            <a:off x="7201486" y="3962874"/>
            <a:ext cx="709120" cy="1052103"/>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70" name="Connecteur droit 69"/>
          <p:cNvCxnSpPr>
            <a:stCxn id="20" idx="5"/>
            <a:endCxn id="29" idx="1"/>
          </p:cNvCxnSpPr>
          <p:nvPr/>
        </p:nvCxnSpPr>
        <p:spPr>
          <a:xfrm>
            <a:off x="6083468" y="5129283"/>
            <a:ext cx="444580" cy="556047"/>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72" name="Connecteur droit 71"/>
          <p:cNvCxnSpPr>
            <a:stCxn id="20" idx="3"/>
            <a:endCxn id="28" idx="0"/>
          </p:cNvCxnSpPr>
          <p:nvPr/>
        </p:nvCxnSpPr>
        <p:spPr>
          <a:xfrm flipH="1">
            <a:off x="4790043" y="5129283"/>
            <a:ext cx="612354" cy="341823"/>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74" name="Connecteur droit 73"/>
          <p:cNvCxnSpPr>
            <a:stCxn id="22" idx="4"/>
            <a:endCxn id="30" idx="0"/>
          </p:cNvCxnSpPr>
          <p:nvPr/>
        </p:nvCxnSpPr>
        <p:spPr>
          <a:xfrm flipH="1">
            <a:off x="2553207" y="4143210"/>
            <a:ext cx="224087" cy="36364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76" name="Connecteur droit 75"/>
          <p:cNvCxnSpPr>
            <a:stCxn id="21" idx="2"/>
            <a:endCxn id="31" idx="2"/>
          </p:cNvCxnSpPr>
          <p:nvPr/>
        </p:nvCxnSpPr>
        <p:spPr>
          <a:xfrm flipH="1" flipV="1">
            <a:off x="2191444" y="1893679"/>
            <a:ext cx="520180" cy="404853"/>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78" name="Connecteur droit 77"/>
          <p:cNvCxnSpPr>
            <a:stCxn id="21" idx="6"/>
            <a:endCxn id="32" idx="2"/>
          </p:cNvCxnSpPr>
          <p:nvPr/>
        </p:nvCxnSpPr>
        <p:spPr>
          <a:xfrm flipV="1">
            <a:off x="3674804" y="1837319"/>
            <a:ext cx="635001" cy="461212"/>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Espace réservé de la date 8"/>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10" name="Espace réservé du pied de page 9"/>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11" name="Espace réservé du numéro de diapositive 10"/>
          <p:cNvSpPr>
            <a:spLocks noGrp="1"/>
          </p:cNvSpPr>
          <p:nvPr>
            <p:ph type="sldNum" sz="quarter" idx="12"/>
          </p:nvPr>
        </p:nvSpPr>
        <p:spPr/>
        <p:txBody>
          <a:bodyPr/>
          <a:lstStyle/>
          <a:p>
            <a:fld id="{83EE19E9-BCA8-49E3-A3AE-89071412E505}" type="slidenum">
              <a:rPr lang="fr-FR" smtClean="0">
                <a:solidFill>
                  <a:prstClr val="black">
                    <a:tint val="75000"/>
                  </a:prstClr>
                </a:solidFill>
              </a:rPr>
              <a:pPr/>
              <a:t>7</a:t>
            </a:fld>
            <a:endParaRPr lang="fr-FR">
              <a:solidFill>
                <a:prstClr val="black">
                  <a:tint val="75000"/>
                </a:prstClr>
              </a:solidFill>
            </a:endParaRPr>
          </a:p>
        </p:txBody>
      </p:sp>
    </p:spTree>
    <p:extLst>
      <p:ext uri="{BB962C8B-B14F-4D97-AF65-F5344CB8AC3E}">
        <p14:creationId xmlns:p14="http://schemas.microsoft.com/office/powerpoint/2010/main" val="2717348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23">
                                            <p:txEl>
                                              <p:pRg st="0" end="0"/>
                                            </p:txEl>
                                          </p:spTgt>
                                        </p:tgtEl>
                                        <p:attrNameLst>
                                          <p:attrName>style.visibility</p:attrName>
                                        </p:attrNameLst>
                                      </p:cBhvr>
                                      <p:to>
                                        <p:strVal val="visible"/>
                                      </p:to>
                                    </p:set>
                                    <p:animEffect transition="in" filter="fade">
                                      <p:cBhvr>
                                        <p:cTn id="41" dur="500"/>
                                        <p:tgtEl>
                                          <p:spTgt spid="23">
                                            <p:txEl>
                                              <p:pRg st="0" end="0"/>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33">
                                            <p:txEl>
                                              <p:pRg st="0" end="0"/>
                                            </p:txEl>
                                          </p:spTgt>
                                        </p:tgtEl>
                                        <p:attrNameLst>
                                          <p:attrName>style.visibility</p:attrName>
                                        </p:attrNameLst>
                                      </p:cBhvr>
                                      <p:to>
                                        <p:strVal val="visible"/>
                                      </p:to>
                                    </p:set>
                                    <p:animEffect transition="in" filter="fade">
                                      <p:cBhvr>
                                        <p:cTn id="44" dur="500"/>
                                        <p:tgtEl>
                                          <p:spTgt spid="33">
                                            <p:txEl>
                                              <p:pRg st="0" end="0"/>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34">
                                            <p:txEl>
                                              <p:pRg st="0" end="0"/>
                                            </p:txEl>
                                          </p:spTgt>
                                        </p:tgtEl>
                                        <p:attrNameLst>
                                          <p:attrName>style.visibility</p:attrName>
                                        </p:attrNameLst>
                                      </p:cBhvr>
                                      <p:to>
                                        <p:strVal val="visible"/>
                                      </p:to>
                                    </p:set>
                                    <p:animEffect transition="in" filter="fade">
                                      <p:cBhvr>
                                        <p:cTn id="47" dur="500"/>
                                        <p:tgtEl>
                                          <p:spTgt spid="34">
                                            <p:txEl>
                                              <p:pRg st="0" end="0"/>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35">
                                            <p:txEl>
                                              <p:pRg st="0" end="0"/>
                                            </p:txEl>
                                          </p:spTgt>
                                        </p:tgtEl>
                                        <p:attrNameLst>
                                          <p:attrName>style.visibility</p:attrName>
                                        </p:attrNameLst>
                                      </p:cBhvr>
                                      <p:to>
                                        <p:strVal val="visible"/>
                                      </p:to>
                                    </p:set>
                                    <p:animEffect transition="in" filter="fade">
                                      <p:cBhvr>
                                        <p:cTn id="50" dur="500"/>
                                        <p:tgtEl>
                                          <p:spTgt spid="35">
                                            <p:txEl>
                                              <p:pRg st="0" end="0"/>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36">
                                            <p:txEl>
                                              <p:pRg st="0" end="0"/>
                                            </p:txEl>
                                          </p:spTgt>
                                        </p:tgtEl>
                                        <p:attrNameLst>
                                          <p:attrName>style.visibility</p:attrName>
                                        </p:attrNameLst>
                                      </p:cBhvr>
                                      <p:to>
                                        <p:strVal val="visible"/>
                                      </p:to>
                                    </p:set>
                                    <p:animEffect transition="in" filter="fade">
                                      <p:cBhvr>
                                        <p:cTn id="53" dur="500"/>
                                        <p:tgtEl>
                                          <p:spTgt spid="36">
                                            <p:txEl>
                                              <p:pRg st="0" end="0"/>
                                            </p:txEl>
                                          </p:spTgt>
                                        </p:tgtEl>
                                      </p:cBhvr>
                                    </p:animEffect>
                                  </p:childTnLst>
                                </p:cTn>
                              </p:par>
                              <p:par>
                                <p:cTn id="54" presetID="10" presetClass="entr" presetSubtype="0" fill="hold" nodeType="withEffect">
                                  <p:stCondLst>
                                    <p:cond delay="0"/>
                                  </p:stCondLst>
                                  <p:childTnLst>
                                    <p:set>
                                      <p:cBhvr>
                                        <p:cTn id="55" dur="1" fill="hold">
                                          <p:stCondLst>
                                            <p:cond delay="0"/>
                                          </p:stCondLst>
                                        </p:cTn>
                                        <p:tgtEl>
                                          <p:spTgt spid="38">
                                            <p:txEl>
                                              <p:pRg st="0" end="0"/>
                                            </p:txEl>
                                          </p:spTgt>
                                        </p:tgtEl>
                                        <p:attrNameLst>
                                          <p:attrName>style.visibility</p:attrName>
                                        </p:attrNameLst>
                                      </p:cBhvr>
                                      <p:to>
                                        <p:strVal val="visible"/>
                                      </p:to>
                                    </p:set>
                                    <p:animEffect transition="in" filter="fade">
                                      <p:cBhvr>
                                        <p:cTn id="56" dur="500"/>
                                        <p:tgtEl>
                                          <p:spTgt spid="38">
                                            <p:txEl>
                                              <p:pRg st="0" end="0"/>
                                            </p:txEl>
                                          </p:spTgt>
                                        </p:tgtEl>
                                      </p:cBhvr>
                                    </p:animEffect>
                                  </p:childTnLst>
                                </p:cTn>
                              </p:par>
                              <p:par>
                                <p:cTn id="57" presetID="10" presetClass="entr" presetSubtype="0" fill="hold" nodeType="withEffect">
                                  <p:stCondLst>
                                    <p:cond delay="0"/>
                                  </p:stCondLst>
                                  <p:childTnLst>
                                    <p:set>
                                      <p:cBhvr>
                                        <p:cTn id="58" dur="1" fill="hold">
                                          <p:stCondLst>
                                            <p:cond delay="0"/>
                                          </p:stCondLst>
                                        </p:cTn>
                                        <p:tgtEl>
                                          <p:spTgt spid="37">
                                            <p:txEl>
                                              <p:pRg st="0" end="0"/>
                                            </p:txEl>
                                          </p:spTgt>
                                        </p:tgtEl>
                                        <p:attrNameLst>
                                          <p:attrName>style.visibility</p:attrName>
                                        </p:attrNameLst>
                                      </p:cBhvr>
                                      <p:to>
                                        <p:strVal val="visible"/>
                                      </p:to>
                                    </p:set>
                                    <p:animEffect transition="in" filter="fade">
                                      <p:cBhvr>
                                        <p:cTn id="59" dur="500"/>
                                        <p:tgtEl>
                                          <p:spTgt spid="37">
                                            <p:txEl>
                                              <p:pRg st="0" end="0"/>
                                            </p:txEl>
                                          </p:spTgt>
                                        </p:tgtEl>
                                      </p:cBhvr>
                                    </p:animEffect>
                                  </p:childTnLst>
                                </p:cTn>
                              </p:par>
                              <p:par>
                                <p:cTn id="60" presetID="10" presetClass="entr" presetSubtype="0" fill="hold" nodeType="withEffect">
                                  <p:stCondLst>
                                    <p:cond delay="0"/>
                                  </p:stCondLst>
                                  <p:childTnLst>
                                    <p:set>
                                      <p:cBhvr>
                                        <p:cTn id="61" dur="1" fill="hold">
                                          <p:stCondLst>
                                            <p:cond delay="0"/>
                                          </p:stCondLst>
                                        </p:cTn>
                                        <p:tgtEl>
                                          <p:spTgt spid="39">
                                            <p:txEl>
                                              <p:pRg st="0" end="0"/>
                                            </p:txEl>
                                          </p:spTgt>
                                        </p:tgtEl>
                                        <p:attrNameLst>
                                          <p:attrName>style.visibility</p:attrName>
                                        </p:attrNameLst>
                                      </p:cBhvr>
                                      <p:to>
                                        <p:strVal val="visible"/>
                                      </p:to>
                                    </p:set>
                                    <p:animEffect transition="in" filter="fade">
                                      <p:cBhvr>
                                        <p:cTn id="62" dur="500"/>
                                        <p:tgtEl>
                                          <p:spTgt spid="39">
                                            <p:txEl>
                                              <p:pRg st="0" end="0"/>
                                            </p:txEl>
                                          </p:spTgt>
                                        </p:tgtEl>
                                      </p:cBhvr>
                                    </p:animEffect>
                                  </p:childTnLst>
                                </p:cTn>
                              </p:par>
                              <p:par>
                                <p:cTn id="63" presetID="10" presetClass="entr" presetSubtype="0" fill="hold" nodeType="withEffect">
                                  <p:stCondLst>
                                    <p:cond delay="0"/>
                                  </p:stCondLst>
                                  <p:childTnLst>
                                    <p:set>
                                      <p:cBhvr>
                                        <p:cTn id="64" dur="1" fill="hold">
                                          <p:stCondLst>
                                            <p:cond delay="0"/>
                                          </p:stCondLst>
                                        </p:cTn>
                                        <p:tgtEl>
                                          <p:spTgt spid="40">
                                            <p:txEl>
                                              <p:pRg st="0" end="0"/>
                                            </p:txEl>
                                          </p:spTgt>
                                        </p:tgtEl>
                                        <p:attrNameLst>
                                          <p:attrName>style.visibility</p:attrName>
                                        </p:attrNameLst>
                                      </p:cBhvr>
                                      <p:to>
                                        <p:strVal val="visible"/>
                                      </p:to>
                                    </p:set>
                                    <p:animEffect transition="in" filter="fade">
                                      <p:cBhvr>
                                        <p:cTn id="65" dur="500"/>
                                        <p:tgtEl>
                                          <p:spTgt spid="40">
                                            <p:txEl>
                                              <p:pRg st="0" end="0"/>
                                            </p:txEl>
                                          </p:spTgt>
                                        </p:tgtEl>
                                      </p:cBhvr>
                                    </p:animEffect>
                                  </p:childTnLst>
                                </p:cTn>
                              </p:par>
                              <p:par>
                                <p:cTn id="66" presetID="1" presetClass="entr" presetSubtype="0" fill="hold" nodeType="withEffect">
                                  <p:stCondLst>
                                    <p:cond delay="0"/>
                                  </p:stCondLst>
                                  <p:childTnLst>
                                    <p:set>
                                      <p:cBhvr>
                                        <p:cTn id="67" dur="1" fill="hold">
                                          <p:stCondLst>
                                            <p:cond delay="0"/>
                                          </p:stCondLst>
                                        </p:cTn>
                                        <p:tgtEl>
                                          <p:spTgt spid="4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animBg="1"/>
      <p:bldP spid="20" grpId="0" animBg="1"/>
      <p:bldP spid="21" grpId="0" animBg="1"/>
      <p:bldP spid="22" grpId="0" animBg="1"/>
      <p:bldP spid="5" grpId="0" animBg="1"/>
      <p:bldP spid="24"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llipse 1"/>
          <p:cNvSpPr/>
          <p:nvPr/>
        </p:nvSpPr>
        <p:spPr>
          <a:xfrm>
            <a:off x="3935761" y="2474312"/>
            <a:ext cx="2438497" cy="1746776"/>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ln w="900" cmpd="sng">
                  <a:solidFill>
                    <a:srgbClr val="4F81BD">
                      <a:satMod val="190000"/>
                      <a:alpha val="55000"/>
                    </a:srgbClr>
                  </a:solidFill>
                  <a:prstDash val="solid"/>
                </a:ln>
                <a:solidFill>
                  <a:schemeClr val="tx1"/>
                </a:solidFill>
                <a:effectLst>
                  <a:innerShdw blurRad="101600" dist="76200" dir="5400000">
                    <a:srgbClr val="4F81BD">
                      <a:satMod val="190000"/>
                      <a:tint val="100000"/>
                      <a:alpha val="74000"/>
                    </a:srgbClr>
                  </a:innerShdw>
                </a:effectLst>
                <a:latin typeface="Calibri"/>
              </a:rPr>
              <a:t>Nouveau référentiel AS</a:t>
            </a:r>
          </a:p>
        </p:txBody>
      </p:sp>
      <p:sp>
        <p:nvSpPr>
          <p:cNvPr id="4" name="Ellipse 3"/>
          <p:cNvSpPr>
            <a:spLocks noChangeAspect="1"/>
          </p:cNvSpPr>
          <p:nvPr/>
        </p:nvSpPr>
        <p:spPr>
          <a:xfrm>
            <a:off x="4819650" y="491543"/>
            <a:ext cx="1312665" cy="642202"/>
          </a:xfrm>
          <a:prstGeom prst="ellipse">
            <a:avLst/>
          </a:prstGeom>
          <a:solidFill>
            <a:schemeClr val="accent3">
              <a:lumMod val="60000"/>
              <a:lumOff val="40000"/>
            </a:schemeClr>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ln w="12700">
                  <a:solidFill>
                    <a:srgbClr val="1F497D">
                      <a:satMod val="155000"/>
                    </a:srgbClr>
                  </a:solidFill>
                  <a:prstDash val="solid"/>
                </a:ln>
                <a:solidFill>
                  <a:schemeClr val="tx1"/>
                </a:solidFill>
                <a:effectLst>
                  <a:outerShdw blurRad="41275" dist="20320" dir="1800000" algn="tl" rotWithShape="0">
                    <a:srgbClr val="000000">
                      <a:alpha val="40000"/>
                    </a:srgbClr>
                  </a:outerShdw>
                </a:effectLst>
                <a:latin typeface="Calibri"/>
              </a:rPr>
              <a:t>Stage A</a:t>
            </a:r>
          </a:p>
        </p:txBody>
      </p:sp>
      <p:sp>
        <p:nvSpPr>
          <p:cNvPr id="15" name="Ellipse 14"/>
          <p:cNvSpPr>
            <a:spLocks noChangeAspect="1"/>
          </p:cNvSpPr>
          <p:nvPr/>
        </p:nvSpPr>
        <p:spPr>
          <a:xfrm>
            <a:off x="7603269" y="2858252"/>
            <a:ext cx="1352930" cy="642202"/>
          </a:xfrm>
          <a:prstGeom prst="ellipse">
            <a:avLst/>
          </a:prstGeom>
          <a:solidFill>
            <a:schemeClr val="accent3">
              <a:lumMod val="60000"/>
              <a:lumOff val="40000"/>
            </a:schemeClr>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ln w="12700">
                  <a:solidFill>
                    <a:srgbClr val="1F497D">
                      <a:satMod val="155000"/>
                    </a:srgbClr>
                  </a:solidFill>
                  <a:prstDash val="solid"/>
                </a:ln>
                <a:solidFill>
                  <a:schemeClr val="tx1"/>
                </a:solidFill>
                <a:effectLst>
                  <a:outerShdw blurRad="41275" dist="20320" dir="1800000" algn="tl" rotWithShape="0">
                    <a:srgbClr val="000000">
                      <a:alpha val="40000"/>
                    </a:srgbClr>
                  </a:outerShdw>
                </a:effectLst>
                <a:latin typeface="Calibri"/>
              </a:rPr>
              <a:t>Stage B</a:t>
            </a:r>
          </a:p>
        </p:txBody>
      </p:sp>
      <p:sp>
        <p:nvSpPr>
          <p:cNvPr id="20" name="Ellipse 19"/>
          <p:cNvSpPr>
            <a:spLocks noChangeAspect="1"/>
          </p:cNvSpPr>
          <p:nvPr/>
        </p:nvSpPr>
        <p:spPr>
          <a:xfrm>
            <a:off x="5827323" y="5157192"/>
            <a:ext cx="1342224" cy="642202"/>
          </a:xfrm>
          <a:prstGeom prst="ellipse">
            <a:avLst/>
          </a:prstGeom>
          <a:solidFill>
            <a:schemeClr val="accent3">
              <a:lumMod val="60000"/>
              <a:lumOff val="40000"/>
            </a:schemeClr>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ln w="12700">
                  <a:solidFill>
                    <a:srgbClr val="1F497D">
                      <a:satMod val="155000"/>
                    </a:srgbClr>
                  </a:solidFill>
                  <a:prstDash val="solid"/>
                </a:ln>
                <a:solidFill>
                  <a:schemeClr val="tx1"/>
                </a:solidFill>
                <a:effectLst>
                  <a:outerShdw blurRad="41275" dist="20320" dir="1800000" algn="tl" rotWithShape="0">
                    <a:srgbClr val="000000">
                      <a:alpha val="40000"/>
                    </a:srgbClr>
                  </a:outerShdw>
                </a:effectLst>
                <a:latin typeface="Calibri"/>
              </a:rPr>
              <a:t>Stage C</a:t>
            </a:r>
          </a:p>
        </p:txBody>
      </p:sp>
      <p:sp>
        <p:nvSpPr>
          <p:cNvPr id="22" name="Ellipse 21"/>
          <p:cNvSpPr>
            <a:spLocks noChangeAspect="1"/>
          </p:cNvSpPr>
          <p:nvPr/>
        </p:nvSpPr>
        <p:spPr>
          <a:xfrm>
            <a:off x="1621922" y="1723821"/>
            <a:ext cx="1371467" cy="712280"/>
          </a:xfrm>
          <a:prstGeom prst="ellipse">
            <a:avLst/>
          </a:prstGeom>
          <a:solidFill>
            <a:schemeClr val="accent3">
              <a:lumMod val="60000"/>
              <a:lumOff val="40000"/>
            </a:schemeClr>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ln w="12700">
                  <a:solidFill>
                    <a:srgbClr val="1F497D">
                      <a:satMod val="155000"/>
                    </a:srgbClr>
                  </a:solidFill>
                  <a:prstDash val="solid"/>
                </a:ln>
                <a:solidFill>
                  <a:schemeClr val="tx1"/>
                </a:solidFill>
                <a:effectLst>
                  <a:outerShdw blurRad="41275" dist="20320" dir="1800000" algn="tl" rotWithShape="0">
                    <a:srgbClr val="000000">
                      <a:alpha val="40000"/>
                    </a:srgbClr>
                  </a:outerShdw>
                </a:effectLst>
                <a:latin typeface="Calibri"/>
              </a:rPr>
              <a:t>Stage D</a:t>
            </a:r>
          </a:p>
        </p:txBody>
      </p:sp>
      <p:sp>
        <p:nvSpPr>
          <p:cNvPr id="5" name="Rectangle à coins arrondis 4"/>
          <p:cNvSpPr>
            <a:spLocks noChangeAspect="1"/>
          </p:cNvSpPr>
          <p:nvPr/>
        </p:nvSpPr>
        <p:spPr>
          <a:xfrm>
            <a:off x="6931297" y="228243"/>
            <a:ext cx="1065716" cy="42844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prstClr val="white"/>
                </a:solidFill>
                <a:latin typeface="Calibri"/>
              </a:rPr>
              <a:t>5 Semaines</a:t>
            </a:r>
          </a:p>
        </p:txBody>
      </p:sp>
      <p:sp>
        <p:nvSpPr>
          <p:cNvPr id="23" name="Rectangle 22"/>
          <p:cNvSpPr/>
          <p:nvPr/>
        </p:nvSpPr>
        <p:spPr>
          <a:xfrm>
            <a:off x="6510557" y="812645"/>
            <a:ext cx="3798569" cy="954107"/>
          </a:xfrm>
          <a:prstGeom prst="rect">
            <a:avLst/>
          </a:prstGeom>
        </p:spPr>
        <p:txBody>
          <a:bodyPr wrap="square">
            <a:spAutoFit/>
          </a:bodyPr>
          <a:lstStyle/>
          <a:p>
            <a:r>
              <a:rPr lang="fr-FR" sz="1400" dirty="0">
                <a:latin typeface="Calibri"/>
              </a:rPr>
              <a:t>Prise en soins d’une personne dont l’état de santé altéré est en :</a:t>
            </a:r>
          </a:p>
          <a:p>
            <a:pPr marL="742950" lvl="1" indent="-285750">
              <a:buFont typeface="Arial" panose="020B0604020202020204" pitchFamily="34" charset="0"/>
              <a:buChar char="•"/>
            </a:pPr>
            <a:r>
              <a:rPr lang="fr-FR" sz="1400" dirty="0">
                <a:latin typeface="Calibri"/>
              </a:rPr>
              <a:t>Phase aigue  </a:t>
            </a:r>
          </a:p>
          <a:p>
            <a:pPr marL="742950" lvl="1" indent="-285750">
              <a:buFont typeface="Arial" panose="020B0604020202020204" pitchFamily="34" charset="0"/>
              <a:buChar char="•"/>
            </a:pPr>
            <a:r>
              <a:rPr lang="fr-FR" sz="1400" dirty="0">
                <a:latin typeface="Calibri"/>
              </a:rPr>
              <a:t>Phase stabilisée</a:t>
            </a:r>
          </a:p>
        </p:txBody>
      </p:sp>
      <p:sp>
        <p:nvSpPr>
          <p:cNvPr id="30" name="Rectangle à coins arrondis 29"/>
          <p:cNvSpPr>
            <a:spLocks noChangeAspect="1"/>
          </p:cNvSpPr>
          <p:nvPr/>
        </p:nvSpPr>
        <p:spPr>
          <a:xfrm>
            <a:off x="1598495" y="3336638"/>
            <a:ext cx="1394894" cy="61026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prstClr val="white"/>
                </a:solidFill>
                <a:latin typeface="Calibri"/>
              </a:rPr>
              <a:t> 7 Semaines</a:t>
            </a:r>
          </a:p>
        </p:txBody>
      </p:sp>
      <p:sp>
        <p:nvSpPr>
          <p:cNvPr id="39" name="Rectangle 38"/>
          <p:cNvSpPr/>
          <p:nvPr/>
        </p:nvSpPr>
        <p:spPr>
          <a:xfrm>
            <a:off x="419100" y="847536"/>
            <a:ext cx="3175785" cy="738664"/>
          </a:xfrm>
          <a:prstGeom prst="rect">
            <a:avLst/>
          </a:prstGeom>
        </p:spPr>
        <p:txBody>
          <a:bodyPr wrap="square">
            <a:spAutoFit/>
          </a:bodyPr>
          <a:lstStyle/>
          <a:p>
            <a:pPr algn="ctr"/>
            <a:r>
              <a:rPr lang="fr-FR" sz="1400" dirty="0">
                <a:latin typeface="Calibri"/>
              </a:rPr>
              <a:t>Période intégrative en milieu professionnel correspondant au projet professionnel</a:t>
            </a:r>
          </a:p>
        </p:txBody>
      </p:sp>
      <p:cxnSp>
        <p:nvCxnSpPr>
          <p:cNvPr id="44" name="Connecteur en arc 43"/>
          <p:cNvCxnSpPr>
            <a:stCxn id="2" idx="0"/>
            <a:endCxn id="4" idx="4"/>
          </p:cNvCxnSpPr>
          <p:nvPr/>
        </p:nvCxnSpPr>
        <p:spPr>
          <a:xfrm rot="5400000" flipH="1" flipV="1">
            <a:off x="4645213" y="1643543"/>
            <a:ext cx="1340567" cy="320973"/>
          </a:xfrm>
          <a:prstGeom prst="curvedConnector3">
            <a:avLst/>
          </a:prstGeom>
          <a:ln w="28575">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45" name="Connecteur en arc 44"/>
          <p:cNvCxnSpPr>
            <a:stCxn id="2" idx="7"/>
            <a:endCxn id="15" idx="0"/>
          </p:cNvCxnSpPr>
          <p:nvPr/>
        </p:nvCxnSpPr>
        <p:spPr>
          <a:xfrm rot="16200000" flipH="1">
            <a:off x="7084375" y="1662893"/>
            <a:ext cx="128131" cy="2262586"/>
          </a:xfrm>
          <a:prstGeom prst="curvedConnector3">
            <a:avLst>
              <a:gd name="adj1" fmla="val -378058"/>
            </a:avLst>
          </a:prstGeom>
          <a:ln w="28575">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48" name="Connecteur en arc 47"/>
          <p:cNvCxnSpPr>
            <a:stCxn id="2" idx="4"/>
            <a:endCxn id="20" idx="2"/>
          </p:cNvCxnSpPr>
          <p:nvPr/>
        </p:nvCxnSpPr>
        <p:spPr>
          <a:xfrm rot="16200000" flipH="1">
            <a:off x="4862564" y="4513533"/>
            <a:ext cx="1257205" cy="672313"/>
          </a:xfrm>
          <a:prstGeom prst="curvedConnector2">
            <a:avLst/>
          </a:prstGeom>
          <a:ln w="28575">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54" name="Connecteur en arc 53"/>
          <p:cNvCxnSpPr/>
          <p:nvPr/>
        </p:nvCxnSpPr>
        <p:spPr>
          <a:xfrm rot="10800000">
            <a:off x="2615262" y="2446150"/>
            <a:ext cx="1320499" cy="1122284"/>
          </a:xfrm>
          <a:prstGeom prst="curvedConnector2">
            <a:avLst/>
          </a:prstGeom>
          <a:ln w="28575">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59" name="Connecteur droit 58"/>
          <p:cNvCxnSpPr>
            <a:stCxn id="4" idx="7"/>
            <a:endCxn id="5" idx="1"/>
          </p:cNvCxnSpPr>
          <p:nvPr/>
        </p:nvCxnSpPr>
        <p:spPr>
          <a:xfrm flipV="1">
            <a:off x="5940080" y="442467"/>
            <a:ext cx="991217" cy="143124"/>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65" name="Connecteur droit 64"/>
          <p:cNvCxnSpPr/>
          <p:nvPr/>
        </p:nvCxnSpPr>
        <p:spPr>
          <a:xfrm>
            <a:off x="8949089" y="3353841"/>
            <a:ext cx="313936" cy="157344"/>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70" name="Connecteur droit 69"/>
          <p:cNvCxnSpPr>
            <a:stCxn id="20" idx="5"/>
          </p:cNvCxnSpPr>
          <p:nvPr/>
        </p:nvCxnSpPr>
        <p:spPr>
          <a:xfrm>
            <a:off x="6972983" y="5705346"/>
            <a:ext cx="227379" cy="556048"/>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74" name="Connecteur droit 73"/>
          <p:cNvCxnSpPr/>
          <p:nvPr/>
        </p:nvCxnSpPr>
        <p:spPr>
          <a:xfrm flipH="1">
            <a:off x="2206037" y="2486737"/>
            <a:ext cx="238455" cy="862325"/>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68" name="Rectangle à coins arrondis 67"/>
          <p:cNvSpPr>
            <a:spLocks noChangeAspect="1"/>
          </p:cNvSpPr>
          <p:nvPr/>
        </p:nvSpPr>
        <p:spPr>
          <a:xfrm>
            <a:off x="9228645" y="3528261"/>
            <a:ext cx="1065716" cy="42844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prstClr val="white"/>
                </a:solidFill>
                <a:latin typeface="Calibri"/>
              </a:rPr>
              <a:t>5 Semaines</a:t>
            </a:r>
          </a:p>
        </p:txBody>
      </p:sp>
      <p:sp>
        <p:nvSpPr>
          <p:cNvPr id="69" name="Rectangle à coins arrondis 68"/>
          <p:cNvSpPr>
            <a:spLocks noChangeAspect="1"/>
          </p:cNvSpPr>
          <p:nvPr/>
        </p:nvSpPr>
        <p:spPr>
          <a:xfrm>
            <a:off x="7463783" y="6261393"/>
            <a:ext cx="1065716" cy="42844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prstClr val="white"/>
                </a:solidFill>
                <a:latin typeface="Calibri"/>
              </a:rPr>
              <a:t>5 Semaines</a:t>
            </a:r>
          </a:p>
        </p:txBody>
      </p:sp>
      <p:sp>
        <p:nvSpPr>
          <p:cNvPr id="79" name="Rectangle 78"/>
          <p:cNvSpPr/>
          <p:nvPr/>
        </p:nvSpPr>
        <p:spPr>
          <a:xfrm>
            <a:off x="7694758" y="4142707"/>
            <a:ext cx="3817207" cy="954107"/>
          </a:xfrm>
          <a:prstGeom prst="rect">
            <a:avLst/>
          </a:prstGeom>
        </p:spPr>
        <p:txBody>
          <a:bodyPr wrap="square">
            <a:spAutoFit/>
          </a:bodyPr>
          <a:lstStyle/>
          <a:p>
            <a:r>
              <a:rPr lang="fr-FR" sz="1400" dirty="0">
                <a:latin typeface="Calibri"/>
              </a:rPr>
              <a:t>Prise en soins d’une personne dont l’état de santé altéré est en :</a:t>
            </a:r>
          </a:p>
          <a:p>
            <a:pPr marL="742950" lvl="1" indent="-285750">
              <a:buFont typeface="Arial" panose="020B0604020202020204" pitchFamily="34" charset="0"/>
              <a:buChar char="•"/>
            </a:pPr>
            <a:r>
              <a:rPr lang="fr-FR" sz="1400" dirty="0">
                <a:latin typeface="Calibri"/>
              </a:rPr>
              <a:t>Phase aigue  </a:t>
            </a:r>
          </a:p>
          <a:p>
            <a:pPr marL="742950" lvl="1" indent="-285750">
              <a:buFont typeface="Arial" panose="020B0604020202020204" pitchFamily="34" charset="0"/>
              <a:buChar char="•"/>
            </a:pPr>
            <a:r>
              <a:rPr lang="fr-FR" sz="1400" dirty="0">
                <a:latin typeface="Calibri"/>
              </a:rPr>
              <a:t>Phase stabilisée</a:t>
            </a:r>
          </a:p>
        </p:txBody>
      </p:sp>
      <p:sp>
        <p:nvSpPr>
          <p:cNvPr id="80" name="Rectangle 79"/>
          <p:cNvSpPr/>
          <p:nvPr/>
        </p:nvSpPr>
        <p:spPr>
          <a:xfrm>
            <a:off x="2993389" y="5799394"/>
            <a:ext cx="3912736" cy="954107"/>
          </a:xfrm>
          <a:prstGeom prst="rect">
            <a:avLst/>
          </a:prstGeom>
        </p:spPr>
        <p:txBody>
          <a:bodyPr wrap="square">
            <a:spAutoFit/>
          </a:bodyPr>
          <a:lstStyle/>
          <a:p>
            <a:r>
              <a:rPr lang="fr-FR" sz="1400" dirty="0">
                <a:latin typeface="Calibri"/>
              </a:rPr>
              <a:t>Prise en soins d’une personne dont l’état de santé altéré est en :</a:t>
            </a:r>
          </a:p>
          <a:p>
            <a:pPr marL="742950" lvl="1" indent="-285750">
              <a:buFont typeface="Arial" panose="020B0604020202020204" pitchFamily="34" charset="0"/>
              <a:buChar char="•"/>
            </a:pPr>
            <a:r>
              <a:rPr lang="fr-FR" sz="1400" dirty="0">
                <a:latin typeface="Calibri"/>
              </a:rPr>
              <a:t>Phase aigue  </a:t>
            </a:r>
          </a:p>
          <a:p>
            <a:pPr marL="742950" lvl="1" indent="-285750">
              <a:buFont typeface="Arial" panose="020B0604020202020204" pitchFamily="34" charset="0"/>
              <a:buChar char="•"/>
            </a:pPr>
            <a:r>
              <a:rPr lang="fr-FR" sz="1400" dirty="0">
                <a:latin typeface="Calibri"/>
              </a:rPr>
              <a:t>Phase stabilisée</a:t>
            </a:r>
          </a:p>
        </p:txBody>
      </p:sp>
      <p:sp>
        <p:nvSpPr>
          <p:cNvPr id="11" name="Espace réservé de la date 10"/>
          <p:cNvSpPr>
            <a:spLocks noGrp="1"/>
          </p:cNvSpPr>
          <p:nvPr>
            <p:ph type="dt" sz="half" idx="10"/>
          </p:nvPr>
        </p:nvSpPr>
        <p:spPr/>
        <p:txBody>
          <a:bodyPr/>
          <a:lstStyle/>
          <a:p>
            <a:r>
              <a:rPr lang="fr-FR" smtClean="0">
                <a:solidFill>
                  <a:prstClr val="black">
                    <a:tint val="75000"/>
                  </a:prstClr>
                </a:solidFill>
              </a:rPr>
              <a:t>16/06/2021</a:t>
            </a:r>
            <a:endParaRPr lang="fr-FR">
              <a:solidFill>
                <a:prstClr val="black">
                  <a:tint val="75000"/>
                </a:prstClr>
              </a:solidFill>
            </a:endParaRPr>
          </a:p>
        </p:txBody>
      </p:sp>
      <p:sp>
        <p:nvSpPr>
          <p:cNvPr id="12" name="Espace réservé du pied de page 11"/>
          <p:cNvSpPr>
            <a:spLocks noGrp="1"/>
          </p:cNvSpPr>
          <p:nvPr>
            <p:ph type="ftr" sz="quarter" idx="11"/>
          </p:nvPr>
        </p:nvSpPr>
        <p:spPr/>
        <p:txBody>
          <a:bodyPr/>
          <a:lstStyle/>
          <a:p>
            <a:r>
              <a:rPr lang="fr-FR" smtClean="0">
                <a:solidFill>
                  <a:prstClr val="black">
                    <a:tint val="75000"/>
                  </a:prstClr>
                </a:solidFill>
              </a:rPr>
              <a:t>IFPS Lisieux - S.PETIT - P.DELAHAYE</a:t>
            </a:r>
            <a:endParaRPr lang="fr-FR">
              <a:solidFill>
                <a:prstClr val="black">
                  <a:tint val="75000"/>
                </a:prstClr>
              </a:solidFill>
            </a:endParaRPr>
          </a:p>
        </p:txBody>
      </p:sp>
      <p:sp>
        <p:nvSpPr>
          <p:cNvPr id="13" name="Espace réservé du numéro de diapositive 12"/>
          <p:cNvSpPr>
            <a:spLocks noGrp="1"/>
          </p:cNvSpPr>
          <p:nvPr>
            <p:ph type="sldNum" sz="quarter" idx="12"/>
          </p:nvPr>
        </p:nvSpPr>
        <p:spPr/>
        <p:txBody>
          <a:bodyPr/>
          <a:lstStyle/>
          <a:p>
            <a:fld id="{83EE19E9-BCA8-49E3-A3AE-89071412E505}" type="slidenum">
              <a:rPr lang="fr-FR" smtClean="0">
                <a:solidFill>
                  <a:prstClr val="black">
                    <a:tint val="75000"/>
                  </a:prstClr>
                </a:solidFill>
              </a:rPr>
              <a:pPr/>
              <a:t>8</a:t>
            </a:fld>
            <a:endParaRPr lang="fr-FR">
              <a:solidFill>
                <a:prstClr val="black">
                  <a:tint val="75000"/>
                </a:prstClr>
              </a:solidFill>
            </a:endParaRPr>
          </a:p>
        </p:txBody>
      </p:sp>
    </p:spTree>
    <p:extLst>
      <p:ext uri="{BB962C8B-B14F-4D97-AF65-F5344CB8AC3E}">
        <p14:creationId xmlns:p14="http://schemas.microsoft.com/office/powerpoint/2010/main" val="3484460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68"/>
                                        </p:tgtEl>
                                        <p:attrNameLst>
                                          <p:attrName>style.visibility</p:attrName>
                                        </p:attrNameLst>
                                      </p:cBhvr>
                                      <p:to>
                                        <p:strVal val="visible"/>
                                      </p:to>
                                    </p:set>
                                    <p:anim calcmode="lin" valueType="num">
                                      <p:cBhvr additive="base">
                                        <p:cTn id="21" dur="500" fill="hold"/>
                                        <p:tgtEl>
                                          <p:spTgt spid="68"/>
                                        </p:tgtEl>
                                        <p:attrNameLst>
                                          <p:attrName>ppt_x</p:attrName>
                                        </p:attrNameLst>
                                      </p:cBhvr>
                                      <p:tavLst>
                                        <p:tav tm="0">
                                          <p:val>
                                            <p:strVal val="#ppt_x"/>
                                          </p:val>
                                        </p:tav>
                                        <p:tav tm="100000">
                                          <p:val>
                                            <p:strVal val="#ppt_x"/>
                                          </p:val>
                                        </p:tav>
                                      </p:tavLst>
                                    </p:anim>
                                    <p:anim calcmode="lin" valueType="num">
                                      <p:cBhvr additive="base">
                                        <p:cTn id="22" dur="500" fill="hold"/>
                                        <p:tgtEl>
                                          <p:spTgt spid="68"/>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69"/>
                                        </p:tgtEl>
                                        <p:attrNameLst>
                                          <p:attrName>style.visibility</p:attrName>
                                        </p:attrNameLst>
                                      </p:cBhvr>
                                      <p:to>
                                        <p:strVal val="visible"/>
                                      </p:to>
                                    </p:set>
                                    <p:anim calcmode="lin" valueType="num">
                                      <p:cBhvr additive="base">
                                        <p:cTn id="25" dur="500" fill="hold"/>
                                        <p:tgtEl>
                                          <p:spTgt spid="69"/>
                                        </p:tgtEl>
                                        <p:attrNameLst>
                                          <p:attrName>ppt_x</p:attrName>
                                        </p:attrNameLst>
                                      </p:cBhvr>
                                      <p:tavLst>
                                        <p:tav tm="0">
                                          <p:val>
                                            <p:strVal val="#ppt_x"/>
                                          </p:val>
                                        </p:tav>
                                        <p:tav tm="100000">
                                          <p:val>
                                            <p:strVal val="#ppt_x"/>
                                          </p:val>
                                        </p:tav>
                                      </p:tavLst>
                                    </p:anim>
                                    <p:anim calcmode="lin" valueType="num">
                                      <p:cBhvr additive="base">
                                        <p:cTn id="26" dur="500" fill="hold"/>
                                        <p:tgtEl>
                                          <p:spTgt spid="69"/>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0"/>
                                        </p:tgtEl>
                                        <p:attrNameLst>
                                          <p:attrName>style.visibility</p:attrName>
                                        </p:attrNameLst>
                                      </p:cBhvr>
                                      <p:to>
                                        <p:strVal val="visible"/>
                                      </p:to>
                                    </p:set>
                                    <p:anim calcmode="lin" valueType="num">
                                      <p:cBhvr additive="base">
                                        <p:cTn id="29" dur="500" fill="hold"/>
                                        <p:tgtEl>
                                          <p:spTgt spid="30"/>
                                        </p:tgtEl>
                                        <p:attrNameLst>
                                          <p:attrName>ppt_x</p:attrName>
                                        </p:attrNameLst>
                                      </p:cBhvr>
                                      <p:tavLst>
                                        <p:tav tm="0">
                                          <p:val>
                                            <p:strVal val="#ppt_x"/>
                                          </p:val>
                                        </p:tav>
                                        <p:tav tm="100000">
                                          <p:val>
                                            <p:strVal val="#ppt_x"/>
                                          </p:val>
                                        </p:tav>
                                      </p:tavLst>
                                    </p:anim>
                                    <p:anim calcmode="lin" valueType="num">
                                      <p:cBhvr additive="base">
                                        <p:cTn id="3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3">
                                            <p:txEl>
                                              <p:pRg st="0" end="0"/>
                                            </p:txEl>
                                          </p:spTgt>
                                        </p:tgtEl>
                                        <p:attrNameLst>
                                          <p:attrName>style.visibility</p:attrName>
                                        </p:attrNameLst>
                                      </p:cBhvr>
                                      <p:to>
                                        <p:strVal val="visible"/>
                                      </p:to>
                                    </p:set>
                                    <p:animEffect transition="in" filter="fade">
                                      <p:cBhvr>
                                        <p:cTn id="35" dur="500"/>
                                        <p:tgtEl>
                                          <p:spTgt spid="23">
                                            <p:txEl>
                                              <p:pRg st="0" end="0"/>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23">
                                            <p:txEl>
                                              <p:pRg st="1" end="1"/>
                                            </p:txEl>
                                          </p:spTgt>
                                        </p:tgtEl>
                                        <p:attrNameLst>
                                          <p:attrName>style.visibility</p:attrName>
                                        </p:attrNameLst>
                                      </p:cBhvr>
                                      <p:to>
                                        <p:strVal val="visible"/>
                                      </p:to>
                                    </p:set>
                                    <p:animEffect transition="in" filter="fade">
                                      <p:cBhvr>
                                        <p:cTn id="38" dur="500"/>
                                        <p:tgtEl>
                                          <p:spTgt spid="23">
                                            <p:txEl>
                                              <p:pRg st="1" end="1"/>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23">
                                            <p:txEl>
                                              <p:pRg st="2" end="2"/>
                                            </p:txEl>
                                          </p:spTgt>
                                        </p:tgtEl>
                                        <p:attrNameLst>
                                          <p:attrName>style.visibility</p:attrName>
                                        </p:attrNameLst>
                                      </p:cBhvr>
                                      <p:to>
                                        <p:strVal val="visible"/>
                                      </p:to>
                                    </p:set>
                                    <p:animEffect transition="in" filter="fade">
                                      <p:cBhvr>
                                        <p:cTn id="41" dur="500"/>
                                        <p:tgtEl>
                                          <p:spTgt spid="23">
                                            <p:txEl>
                                              <p:pRg st="2" end="2"/>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79">
                                            <p:txEl>
                                              <p:pRg st="0" end="0"/>
                                            </p:txEl>
                                          </p:spTgt>
                                        </p:tgtEl>
                                        <p:attrNameLst>
                                          <p:attrName>style.visibility</p:attrName>
                                        </p:attrNameLst>
                                      </p:cBhvr>
                                      <p:to>
                                        <p:strVal val="visible"/>
                                      </p:to>
                                    </p:set>
                                    <p:animEffect transition="in" filter="fade">
                                      <p:cBhvr>
                                        <p:cTn id="44" dur="500"/>
                                        <p:tgtEl>
                                          <p:spTgt spid="79">
                                            <p:txEl>
                                              <p:pRg st="0" end="0"/>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79">
                                            <p:txEl>
                                              <p:pRg st="1" end="1"/>
                                            </p:txEl>
                                          </p:spTgt>
                                        </p:tgtEl>
                                        <p:attrNameLst>
                                          <p:attrName>style.visibility</p:attrName>
                                        </p:attrNameLst>
                                      </p:cBhvr>
                                      <p:to>
                                        <p:strVal val="visible"/>
                                      </p:to>
                                    </p:set>
                                    <p:animEffect transition="in" filter="fade">
                                      <p:cBhvr>
                                        <p:cTn id="47" dur="500"/>
                                        <p:tgtEl>
                                          <p:spTgt spid="79">
                                            <p:txEl>
                                              <p:pRg st="1" end="1"/>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79">
                                            <p:txEl>
                                              <p:pRg st="2" end="2"/>
                                            </p:txEl>
                                          </p:spTgt>
                                        </p:tgtEl>
                                        <p:attrNameLst>
                                          <p:attrName>style.visibility</p:attrName>
                                        </p:attrNameLst>
                                      </p:cBhvr>
                                      <p:to>
                                        <p:strVal val="visible"/>
                                      </p:to>
                                    </p:set>
                                    <p:animEffect transition="in" filter="fade">
                                      <p:cBhvr>
                                        <p:cTn id="50" dur="500"/>
                                        <p:tgtEl>
                                          <p:spTgt spid="79">
                                            <p:txEl>
                                              <p:pRg st="2" end="2"/>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80">
                                            <p:txEl>
                                              <p:pRg st="0" end="0"/>
                                            </p:txEl>
                                          </p:spTgt>
                                        </p:tgtEl>
                                        <p:attrNameLst>
                                          <p:attrName>style.visibility</p:attrName>
                                        </p:attrNameLst>
                                      </p:cBhvr>
                                      <p:to>
                                        <p:strVal val="visible"/>
                                      </p:to>
                                    </p:set>
                                    <p:animEffect transition="in" filter="fade">
                                      <p:cBhvr>
                                        <p:cTn id="53" dur="500"/>
                                        <p:tgtEl>
                                          <p:spTgt spid="80">
                                            <p:txEl>
                                              <p:pRg st="0" end="0"/>
                                            </p:txEl>
                                          </p:spTgt>
                                        </p:tgtEl>
                                      </p:cBhvr>
                                    </p:animEffect>
                                  </p:childTnLst>
                                </p:cTn>
                              </p:par>
                              <p:par>
                                <p:cTn id="54" presetID="10" presetClass="entr" presetSubtype="0" fill="hold" nodeType="withEffect">
                                  <p:stCondLst>
                                    <p:cond delay="0"/>
                                  </p:stCondLst>
                                  <p:childTnLst>
                                    <p:set>
                                      <p:cBhvr>
                                        <p:cTn id="55" dur="1" fill="hold">
                                          <p:stCondLst>
                                            <p:cond delay="0"/>
                                          </p:stCondLst>
                                        </p:cTn>
                                        <p:tgtEl>
                                          <p:spTgt spid="80">
                                            <p:txEl>
                                              <p:pRg st="1" end="1"/>
                                            </p:txEl>
                                          </p:spTgt>
                                        </p:tgtEl>
                                        <p:attrNameLst>
                                          <p:attrName>style.visibility</p:attrName>
                                        </p:attrNameLst>
                                      </p:cBhvr>
                                      <p:to>
                                        <p:strVal val="visible"/>
                                      </p:to>
                                    </p:set>
                                    <p:animEffect transition="in" filter="fade">
                                      <p:cBhvr>
                                        <p:cTn id="56" dur="500"/>
                                        <p:tgtEl>
                                          <p:spTgt spid="80">
                                            <p:txEl>
                                              <p:pRg st="1" end="1"/>
                                            </p:txEl>
                                          </p:spTgt>
                                        </p:tgtEl>
                                      </p:cBhvr>
                                    </p:animEffect>
                                  </p:childTnLst>
                                </p:cTn>
                              </p:par>
                              <p:par>
                                <p:cTn id="57" presetID="10" presetClass="entr" presetSubtype="0" fill="hold" nodeType="withEffect">
                                  <p:stCondLst>
                                    <p:cond delay="0"/>
                                  </p:stCondLst>
                                  <p:childTnLst>
                                    <p:set>
                                      <p:cBhvr>
                                        <p:cTn id="58" dur="1" fill="hold">
                                          <p:stCondLst>
                                            <p:cond delay="0"/>
                                          </p:stCondLst>
                                        </p:cTn>
                                        <p:tgtEl>
                                          <p:spTgt spid="80">
                                            <p:txEl>
                                              <p:pRg st="2" end="2"/>
                                            </p:txEl>
                                          </p:spTgt>
                                        </p:tgtEl>
                                        <p:attrNameLst>
                                          <p:attrName>style.visibility</p:attrName>
                                        </p:attrNameLst>
                                      </p:cBhvr>
                                      <p:to>
                                        <p:strVal val="visible"/>
                                      </p:to>
                                    </p:set>
                                    <p:animEffect transition="in" filter="fade">
                                      <p:cBhvr>
                                        <p:cTn id="59" dur="500"/>
                                        <p:tgtEl>
                                          <p:spTgt spid="80">
                                            <p:txEl>
                                              <p:pRg st="2" end="2"/>
                                            </p:txEl>
                                          </p:spTgt>
                                        </p:tgtEl>
                                      </p:cBhvr>
                                    </p:animEffect>
                                  </p:childTnLst>
                                </p:cTn>
                              </p:par>
                              <p:par>
                                <p:cTn id="60" presetID="10" presetClass="entr" presetSubtype="0" fill="hold" nodeType="withEffect">
                                  <p:stCondLst>
                                    <p:cond delay="0"/>
                                  </p:stCondLst>
                                  <p:childTnLst>
                                    <p:set>
                                      <p:cBhvr>
                                        <p:cTn id="61" dur="1" fill="hold">
                                          <p:stCondLst>
                                            <p:cond delay="0"/>
                                          </p:stCondLst>
                                        </p:cTn>
                                        <p:tgtEl>
                                          <p:spTgt spid="39">
                                            <p:txEl>
                                              <p:pRg st="0" end="0"/>
                                            </p:txEl>
                                          </p:spTgt>
                                        </p:tgtEl>
                                        <p:attrNameLst>
                                          <p:attrName>style.visibility</p:attrName>
                                        </p:attrNameLst>
                                      </p:cBhvr>
                                      <p:to>
                                        <p:strVal val="visible"/>
                                      </p:to>
                                    </p:set>
                                    <p:animEffect transition="in" filter="fade">
                                      <p:cBhvr>
                                        <p:cTn id="62" dur="500"/>
                                        <p:tgtEl>
                                          <p:spTgt spid="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animBg="1"/>
      <p:bldP spid="20" grpId="0" animBg="1"/>
      <p:bldP spid="22" grpId="0" animBg="1"/>
      <p:bldP spid="5" grpId="0" animBg="1"/>
      <p:bldP spid="30" grpId="0" animBg="1"/>
      <p:bldP spid="68" grpId="0" animBg="1"/>
      <p:bldP spid="6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4294967295"/>
          </p:nvPr>
        </p:nvSpPr>
        <p:spPr/>
        <p:txBody>
          <a:bodyPr/>
          <a:lstStyle/>
          <a:p>
            <a:r>
              <a:rPr lang="fr-FR" smtClean="0"/>
              <a:t>16/06/2021</a:t>
            </a:r>
            <a:endParaRPr lang="fr-FR" dirty="0"/>
          </a:p>
        </p:txBody>
      </p:sp>
      <p:sp>
        <p:nvSpPr>
          <p:cNvPr id="3" name="Espace réservé du numéro de diapositive 2"/>
          <p:cNvSpPr>
            <a:spLocks noGrp="1"/>
          </p:cNvSpPr>
          <p:nvPr>
            <p:ph type="sldNum" sz="quarter" idx="4294967295"/>
          </p:nvPr>
        </p:nvSpPr>
        <p:spPr/>
        <p:txBody>
          <a:bodyPr/>
          <a:lstStyle/>
          <a:p>
            <a:endParaRPr lang="fr-FR" dirty="0"/>
          </a:p>
        </p:txBody>
      </p:sp>
      <p:sp>
        <p:nvSpPr>
          <p:cNvPr id="4" name="Espace réservé du pied de page 3"/>
          <p:cNvSpPr>
            <a:spLocks noGrp="1"/>
          </p:cNvSpPr>
          <p:nvPr>
            <p:ph type="ftr" sz="quarter" idx="4294967295"/>
          </p:nvPr>
        </p:nvSpPr>
        <p:spPr/>
        <p:txBody>
          <a:bodyPr/>
          <a:lstStyle/>
          <a:p>
            <a:r>
              <a:rPr lang="fr-FR" smtClean="0"/>
              <a:t>IFPS Lisieux - S.PETIT - P.DELAHAYE</a:t>
            </a:r>
            <a:endParaRPr lang="fr-FR" dirty="0"/>
          </a:p>
        </p:txBody>
      </p:sp>
      <p:graphicFrame>
        <p:nvGraphicFramePr>
          <p:cNvPr id="5" name="Diagramme 4"/>
          <p:cNvGraphicFramePr/>
          <p:nvPr>
            <p:extLst>
              <p:ext uri="{D42A27DB-BD31-4B8C-83A1-F6EECF244321}">
                <p14:modId xmlns:p14="http://schemas.microsoft.com/office/powerpoint/2010/main" val="15136880"/>
              </p:ext>
            </p:extLst>
          </p:nvPr>
        </p:nvGraphicFramePr>
        <p:xfrm>
          <a:off x="1421721" y="448665"/>
          <a:ext cx="9370860" cy="62129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à coins arrondis 7"/>
          <p:cNvSpPr/>
          <p:nvPr/>
        </p:nvSpPr>
        <p:spPr>
          <a:xfrm>
            <a:off x="1372969" y="2958224"/>
            <a:ext cx="4339184" cy="23031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dirty="0"/>
              <a:t>I</a:t>
            </a:r>
            <a:r>
              <a:rPr lang="fr-FR" sz="2400" dirty="0" smtClean="0"/>
              <a:t>nitialement </a:t>
            </a:r>
            <a:r>
              <a:rPr lang="fr-FR" sz="2400" dirty="0"/>
              <a:t>réalisables par la personne elle-même ou un aidant </a:t>
            </a:r>
            <a:r>
              <a:rPr lang="fr-FR" sz="2400" dirty="0" smtClean="0"/>
              <a:t>;</a:t>
            </a:r>
          </a:p>
          <a:p>
            <a:r>
              <a:rPr lang="fr-FR" sz="2400" dirty="0"/>
              <a:t>E</a:t>
            </a:r>
            <a:r>
              <a:rPr lang="fr-FR" sz="2400" dirty="0" smtClean="0"/>
              <a:t>tat </a:t>
            </a:r>
            <a:r>
              <a:rPr lang="fr-FR" sz="2400" dirty="0"/>
              <a:t>de santé stabilisé </a:t>
            </a:r>
            <a:r>
              <a:rPr lang="fr-FR" sz="2400" dirty="0" smtClean="0"/>
              <a:t>ou pathologie </a:t>
            </a:r>
            <a:r>
              <a:rPr lang="fr-FR" sz="2400" dirty="0"/>
              <a:t>chronique stabilisée</a:t>
            </a:r>
            <a:r>
              <a:rPr lang="fr-FR" dirty="0"/>
              <a:t>.</a:t>
            </a:r>
          </a:p>
        </p:txBody>
      </p:sp>
      <p:sp>
        <p:nvSpPr>
          <p:cNvPr id="9" name="Rectangle à coins arrondis 8"/>
          <p:cNvSpPr/>
          <p:nvPr/>
        </p:nvSpPr>
        <p:spPr>
          <a:xfrm>
            <a:off x="6019335" y="2958224"/>
            <a:ext cx="4290432" cy="23752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smtClean="0"/>
          </a:p>
          <a:p>
            <a:pPr algn="ctr"/>
            <a:endParaRPr lang="fr-FR" sz="2400" dirty="0" smtClean="0"/>
          </a:p>
          <a:p>
            <a:pPr algn="ctr"/>
            <a:r>
              <a:rPr lang="fr-FR" sz="2400" dirty="0" smtClean="0"/>
              <a:t>Exclusivement </a:t>
            </a:r>
            <a:r>
              <a:rPr lang="fr-FR" sz="2400" dirty="0"/>
              <a:t>par un professionnel de </a:t>
            </a:r>
            <a:r>
              <a:rPr lang="fr-FR" sz="2400" dirty="0" smtClean="0"/>
              <a:t>santé</a:t>
            </a:r>
          </a:p>
          <a:p>
            <a:pPr algn="ctr"/>
            <a:r>
              <a:rPr lang="fr-FR" sz="2400" dirty="0"/>
              <a:t>D</a:t>
            </a:r>
            <a:r>
              <a:rPr lang="fr-FR" sz="2400" dirty="0" smtClean="0"/>
              <a:t>ispensés </a:t>
            </a:r>
            <a:r>
              <a:rPr lang="fr-FR" sz="2400" dirty="0"/>
              <a:t>dans une unité à caractère sanitaire </a:t>
            </a:r>
            <a:r>
              <a:rPr lang="fr-FR" sz="2400" dirty="0" smtClean="0"/>
              <a:t>par </a:t>
            </a:r>
            <a:r>
              <a:rPr lang="fr-FR" sz="2400" dirty="0"/>
              <a:t>une équipe pluridisciplinaire ;</a:t>
            </a:r>
          </a:p>
          <a:p>
            <a:pPr algn="ctr"/>
            <a:r>
              <a:rPr lang="fr-FR" sz="2400" dirty="0"/>
              <a:t>P</a:t>
            </a:r>
            <a:r>
              <a:rPr lang="fr-FR" sz="2400" dirty="0" smtClean="0"/>
              <a:t>hase </a:t>
            </a:r>
            <a:r>
              <a:rPr lang="fr-FR" sz="2400" dirty="0"/>
              <a:t>aigüe d'un état de santé.</a:t>
            </a:r>
          </a:p>
          <a:p>
            <a:pPr algn="ctr"/>
            <a:endParaRPr lang="fr-FR" sz="2400" dirty="0"/>
          </a:p>
          <a:p>
            <a:pPr algn="ctr"/>
            <a:endParaRPr lang="fr-FR" dirty="0"/>
          </a:p>
        </p:txBody>
      </p:sp>
    </p:spTree>
    <p:extLst>
      <p:ext uri="{BB962C8B-B14F-4D97-AF65-F5344CB8AC3E}">
        <p14:creationId xmlns:p14="http://schemas.microsoft.com/office/powerpoint/2010/main" val="563027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Rétrospective">
  <a:themeElements>
    <a:clrScheme name="Vert">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792</TotalTime>
  <Words>1108</Words>
  <Application>Microsoft Office PowerPoint</Application>
  <PresentationFormat>Grand écran</PresentationFormat>
  <Paragraphs>211</Paragraphs>
  <Slides>19</Slides>
  <Notes>2</Notes>
  <HiddenSlides>0</HiddenSlides>
  <MMClips>0</MMClips>
  <ScaleCrop>false</ScaleCrop>
  <HeadingPairs>
    <vt:vector size="8" baseType="variant">
      <vt:variant>
        <vt:lpstr>Polices utilisées</vt:lpstr>
      </vt:variant>
      <vt:variant>
        <vt:i4>3</vt:i4>
      </vt:variant>
      <vt:variant>
        <vt:lpstr>Thème</vt:lpstr>
      </vt:variant>
      <vt:variant>
        <vt:i4>3</vt:i4>
      </vt:variant>
      <vt:variant>
        <vt:lpstr>Serveurs OLE incorporés</vt:lpstr>
      </vt:variant>
      <vt:variant>
        <vt:i4>1</vt:i4>
      </vt:variant>
      <vt:variant>
        <vt:lpstr>Titres des diapositives</vt:lpstr>
      </vt:variant>
      <vt:variant>
        <vt:i4>19</vt:i4>
      </vt:variant>
    </vt:vector>
  </HeadingPairs>
  <TitlesOfParts>
    <vt:vector size="26" baseType="lpstr">
      <vt:lpstr>Arial</vt:lpstr>
      <vt:lpstr>Calibri</vt:lpstr>
      <vt:lpstr>Calibri Light</vt:lpstr>
      <vt:lpstr>Rétrospective</vt:lpstr>
      <vt:lpstr>1_Thème Office</vt:lpstr>
      <vt:lpstr>2_Thème Office</vt:lpstr>
      <vt:lpstr>Feuille de calcul</vt:lpstr>
      <vt:lpstr>Formation AS  </vt:lpstr>
      <vt:lpstr>Arrêté du 10 juin 2021 relatif à la formation conduisant au diplôme d'Etat d'aide-soignant et portant diverses dispositions relatives aux modalités de fonctionnement des instituts de formation paramédicaux </vt:lpstr>
      <vt:lpstr>Présentation PowerPoint</vt:lpstr>
      <vt:lpstr>  CHANGEMENTS ET PERSPECTIVES </vt:lpstr>
      <vt:lpstr>PARCOURS COMPLET</vt:lpstr>
      <vt:lpstr>Présentation PowerPoint</vt:lpstr>
      <vt:lpstr>Présentation PowerPoint</vt:lpstr>
      <vt:lpstr>Présentation PowerPoint</vt:lpstr>
      <vt:lpstr>Présentation PowerPoint</vt:lpstr>
      <vt:lpstr>Les soins courants dits «de la vie quotidienne»  </vt:lpstr>
      <vt:lpstr>Les soins aigus</vt:lpstr>
      <vt:lpstr>Présentation PowerPoint</vt:lpstr>
      <vt:lpstr>Actes de soins : soins réalisables en unités de soins  à compter de 2021</vt:lpstr>
      <vt:lpstr>Actes de soins : soins réalisables en unités de soins à compter de 2021</vt:lpstr>
      <vt:lpstr>Présentation PowerPoint</vt:lpstr>
      <vt:lpstr>Durée des stages  ( Ref p.16 ) </vt:lpstr>
      <vt:lpstr>Typologies de stage </vt:lpstr>
      <vt:lpstr>Présentation PowerPoint</vt:lpstr>
      <vt:lpstr>Avant ,pendant , après le stage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PETIT Sylvie</dc:creator>
  <cp:lastModifiedBy>PONTONNIER Francois</cp:lastModifiedBy>
  <cp:revision>91</cp:revision>
  <dcterms:created xsi:type="dcterms:W3CDTF">2020-09-09T09:26:33Z</dcterms:created>
  <dcterms:modified xsi:type="dcterms:W3CDTF">2021-09-24T08:44:51Z</dcterms:modified>
</cp:coreProperties>
</file>