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5" r:id="rId3"/>
    <p:sldId id="299" r:id="rId4"/>
    <p:sldId id="257" r:id="rId5"/>
    <p:sldId id="264" r:id="rId6"/>
    <p:sldId id="258" r:id="rId7"/>
    <p:sldId id="267" r:id="rId8"/>
    <p:sldId id="265" r:id="rId9"/>
    <p:sldId id="259" r:id="rId10"/>
    <p:sldId id="296" r:id="rId11"/>
    <p:sldId id="297" r:id="rId12"/>
    <p:sldId id="298" r:id="rId13"/>
    <p:sldId id="269" r:id="rId14"/>
    <p:sldId id="278" r:id="rId15"/>
    <p:sldId id="279" r:id="rId16"/>
    <p:sldId id="280" r:id="rId17"/>
    <p:sldId id="281" r:id="rId18"/>
    <p:sldId id="282" r:id="rId19"/>
    <p:sldId id="260" r:id="rId20"/>
    <p:sldId id="262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5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7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672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47DDE245-86C7-4C68-9B72-001BBD6C77E2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712" cy="4967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375" y="9428323"/>
            <a:ext cx="2945712" cy="49672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3DAB5A68-3BFB-4B66-AC54-5EE132B69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21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9F0B6-C70B-4D97-9515-09980989101F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12A7-F7CB-4234-952E-56ED2E9F34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51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 séance de simulation débute par un pré-briefing pour présenter l’outil pédagogique aux apprenants afin de créer un environnement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d’apprentissage sécurisant. Une session de simulation se décompose en 3 étapes essentielles :• le briefing qui présente le scénario• le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déroulement de la scène qui place les acteurs en situation, au plus proche du réel• le débriefing au cours duquel l’apprenant décrit son ressenti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décortique ses actions pour les comprendre et les analyser, afin d’améliorer ses performances futures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12A7-F7CB-4234-952E-56ED2E9F344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22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77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38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87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165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90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23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02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5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59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54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40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99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22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4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9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E4DF-3C08-46C4-BC6C-BEF17604424A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9FD381-D6BE-45AB-84C4-814A9EED8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33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2782" y="1196752"/>
            <a:ext cx="6600451" cy="2262781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simulation en santé</a:t>
            </a:r>
            <a:endParaRPr lang="fr-F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805264"/>
            <a:ext cx="5762563" cy="1364531"/>
          </a:xfrm>
        </p:spPr>
        <p:txBody>
          <a:bodyPr/>
          <a:lstStyle/>
          <a:p>
            <a:pPr algn="ctr"/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625468" cy="27195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13" y="3459533"/>
            <a:ext cx="2543387" cy="33911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559" y="0"/>
            <a:ext cx="3425441" cy="26092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26" y="3503275"/>
            <a:ext cx="4470924" cy="33547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3462AF6-0BCB-410F-A8BB-64DB9060E7C2}"/>
              </a:ext>
            </a:extLst>
          </p:cNvPr>
          <p:cNvSpPr txBox="1"/>
          <p:nvPr/>
        </p:nvSpPr>
        <p:spPr>
          <a:xfrm>
            <a:off x="1430626" y="6292766"/>
            <a:ext cx="463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</a:t>
            </a:r>
            <a:r>
              <a:rPr lang="fr-FR" sz="1600" b="1" dirty="0">
                <a:solidFill>
                  <a:schemeClr val="bg1"/>
                </a:solidFill>
                <a:effectLst/>
              </a:rPr>
              <a:t>utrice : Valérie Lavaud, cadre de santé, </a:t>
            </a:r>
          </a:p>
          <a:p>
            <a:r>
              <a:rPr lang="fr-FR" sz="1600" b="1" dirty="0">
                <a:solidFill>
                  <a:schemeClr val="bg1"/>
                </a:solidFill>
                <a:effectLst/>
              </a:rPr>
              <a:t>formatrice / Février 2021</a:t>
            </a:r>
            <a:endParaRPr lang="fr-F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6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chambre des erreurs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17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05000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4150" y="97965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damage control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95" y="3066818"/>
            <a:ext cx="5031822" cy="377825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" y="738410"/>
            <a:ext cx="4638184" cy="34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5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3" y="-334635"/>
            <a:ext cx="5031822" cy="377825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4293096"/>
            <a:ext cx="4998744" cy="37534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31" y="1477030"/>
            <a:ext cx="5070752" cy="38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620688"/>
            <a:ext cx="8964488" cy="98578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Séance de simulation: </a:t>
            </a:r>
          </a:p>
          <a:p>
            <a:pPr algn="ctr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méthodologie rigoureuse pour une pédagogie interactive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2564904"/>
            <a:ext cx="81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Identification des objectifs pédagogiques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Rédaction du scénario visant ces objectifs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Définition d’un environnement réaliste permettant d’atteindre ces objectifs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Définition et préparation des équipements, du matériel, du mannequin, de la vidéo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Briefing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Déroulement du scénario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Débriefing</a:t>
            </a:r>
          </a:p>
        </p:txBody>
      </p:sp>
    </p:spTree>
    <p:extLst>
      <p:ext uri="{BB962C8B-B14F-4D97-AF65-F5344CB8AC3E}">
        <p14:creationId xmlns:p14="http://schemas.microsoft.com/office/powerpoint/2010/main" val="130634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04667" cy="1171599"/>
          </a:xfrm>
        </p:spPr>
        <p:txBody>
          <a:bodyPr/>
          <a:lstStyle/>
          <a:p>
            <a:pPr algn="ctr"/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briefing général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505" y="1473098"/>
            <a:ext cx="7992888" cy="5040560"/>
          </a:xfrm>
        </p:spPr>
        <p:txBody>
          <a:bodyPr>
            <a:normAutofit/>
          </a:bodyPr>
          <a:lstStyle/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Rappel des intentions/objectifs  pédagogiques 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 pédagogique: respect, absence de jugement porté, de piège et de risque pour le « patient », climat bienveillant, principes de confidentialité 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Présentation de l’environnement, règles d'hygiène, utilisation du matériel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Limites de la simulation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Contexte général dans lequel se déroule le scénario.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04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1" y="457201"/>
            <a:ext cx="7884369" cy="160364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briefing de séquence: </a:t>
            </a:r>
            <a:br>
              <a:rPr lang="fr-FR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Eléments nécessaires à la compréhension de la situation simulée</a:t>
            </a:r>
            <a:br>
              <a:rPr lang="fr-FR" sz="2800" dirty="0">
                <a:latin typeface="Times New Roman" pitchFamily="18" charset="0"/>
                <a:cs typeface="Times New Roman" pitchFamily="18" charset="0"/>
              </a:rPr>
            </a:br>
            <a:br>
              <a:rPr lang="fr-FR" sz="2800" b="1" dirty="0">
                <a:latin typeface="Times New Roman" pitchFamily="18" charset="0"/>
                <a:cs typeface="Times New Roman" pitchFamily="18" charset="0"/>
              </a:rPr>
            </a:b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7" y="2204864"/>
            <a:ext cx="8136904" cy="3794952"/>
          </a:xfrm>
        </p:spPr>
        <p:txBody>
          <a:bodyPr>
            <a:noAutofit/>
          </a:bodyPr>
          <a:lstStyle/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rappel et résumé du contexte ;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 de la séquence ;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sur le contexte du scénario ;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état initial du patient voire anamnèse ;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évolution de l’état clinique du patient et/ou du contexte ;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rôle et répartition des apprenants: observateur, facilitateur, acteur</a:t>
            </a:r>
          </a:p>
        </p:txBody>
      </p:sp>
    </p:spTree>
    <p:extLst>
      <p:ext uri="{BB962C8B-B14F-4D97-AF65-F5344CB8AC3E}">
        <p14:creationId xmlns:p14="http://schemas.microsoft.com/office/powerpoint/2010/main" val="427651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séance de simulation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16832"/>
            <a:ext cx="7704667" cy="3332816"/>
          </a:xfrm>
        </p:spPr>
        <p:txBody>
          <a:bodyPr>
            <a:normAutofit/>
          </a:bodyPr>
          <a:lstStyle/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l’apprenant « joue son propre rôle » face à une situation concrète.</a:t>
            </a:r>
          </a:p>
        </p:txBody>
      </p:sp>
    </p:spTree>
    <p:extLst>
      <p:ext uri="{BB962C8B-B14F-4D97-AF65-F5344CB8AC3E}">
        <p14:creationId xmlns:p14="http://schemas.microsoft.com/office/powerpoint/2010/main" val="411052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04667" cy="1099591"/>
          </a:xfrm>
        </p:spPr>
        <p:txBody>
          <a:bodyPr/>
          <a:lstStyle/>
          <a:p>
            <a:pPr algn="ctr"/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débriefing de séquence</a:t>
            </a:r>
            <a:b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5007" y="1720279"/>
            <a:ext cx="8161867" cy="437101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fr-FR" sz="1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développement du raisonnement clinique et les capacités de jugement par la pratique réflexive. </a:t>
            </a:r>
          </a:p>
          <a:p>
            <a:pPr algn="just"/>
            <a:r>
              <a:rPr lang="fr-FR" sz="1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étape la plus importante de la séance de simulation.  </a:t>
            </a:r>
          </a:p>
          <a:p>
            <a:pPr algn="just"/>
            <a:r>
              <a:rPr lang="fr-FR" sz="1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cinq phases:  - expression du ressenti </a:t>
            </a:r>
          </a:p>
          <a:p>
            <a:pPr marL="0" indent="0" algn="just">
              <a:buNone/>
            </a:pPr>
            <a:r>
              <a:rPr lang="fr-FR" sz="1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   - phase descriptive </a:t>
            </a:r>
          </a:p>
          <a:p>
            <a:pPr marL="0" indent="0" algn="just">
              <a:buNone/>
            </a:pPr>
            <a:r>
              <a:rPr lang="fr-FR" sz="1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   - phase d'analyse</a:t>
            </a:r>
          </a:p>
          <a:p>
            <a:pPr marL="0" indent="0" algn="just">
              <a:buNone/>
            </a:pPr>
            <a:r>
              <a:rPr lang="fr-FR" sz="1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   - Synthèse</a:t>
            </a:r>
          </a:p>
          <a:p>
            <a:pPr marL="0" indent="0" algn="just">
              <a:buNone/>
            </a:pPr>
            <a:r>
              <a:rPr lang="fr-FR" sz="1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   - Apport de liens théoriques (+/-)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58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589199" cy="1280890"/>
          </a:xfrm>
        </p:spPr>
        <p:txBody>
          <a:bodyPr/>
          <a:lstStyle/>
          <a:p>
            <a:pPr algn="ctr"/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débriefing général</a:t>
            </a:r>
            <a:b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2133" y="2667000"/>
            <a:ext cx="8161867" cy="3332816"/>
          </a:xfrm>
        </p:spPr>
        <p:txBody>
          <a:bodyPr/>
          <a:lstStyle/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synthèse globale par le formateur des apprentissages réalisés pour favoriser le questionnement.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371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56829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place de la simulation en santé </a:t>
            </a:r>
            <a:b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le projet des instituts</a:t>
            </a:r>
            <a:br>
              <a:rPr lang="fr-FR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3100" b="1" dirty="0">
                <a:latin typeface="Times New Roman" pitchFamily="18" charset="0"/>
                <a:cs typeface="Times New Roman" pitchFamily="18" charset="0"/>
              </a:rPr>
            </a:br>
            <a:br>
              <a:rPr lang="fr-FR" sz="3100" b="1" dirty="0">
                <a:latin typeface="Times New Roman" pitchFamily="18" charset="0"/>
                <a:cs typeface="Times New Roman" pitchFamily="18" charset="0"/>
              </a:rPr>
            </a:b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le cadre de la démarche qualité au sein des Instituts de Formation, la simulation doit devenir un axe prioritaire du projet pédagogique des instituts de formation </a:t>
            </a:r>
          </a:p>
          <a:p>
            <a:pPr marL="0" indent="0" algn="just">
              <a:buNone/>
            </a:pP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s’agit de mettre les apprenants en situation dans un contexte sécurisant pour améliorer la qualité des pratiques et des soins réalisés a posteriori auprès des patients et des résidents</a:t>
            </a:r>
          </a:p>
        </p:txBody>
      </p:sp>
    </p:spTree>
    <p:extLst>
      <p:ext uri="{BB962C8B-B14F-4D97-AF65-F5344CB8AC3E}">
        <p14:creationId xmlns:p14="http://schemas.microsoft.com/office/powerpoint/2010/main" val="58700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589199" cy="1280890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 de la simulation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008" y="1700808"/>
            <a:ext cx="8928992" cy="4714470"/>
          </a:xfrm>
        </p:spPr>
        <p:txBody>
          <a:bodyPr>
            <a:noAutofit/>
          </a:bodyPr>
          <a:lstStyle/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Découvrir un outil pédagogique et ses utilisations possibles dans les référentiels de formation des professionnels de santé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S’inscrire dans une démarche réflexive et réaliser des séquences de formation utilisant la simulation comme outil pédagogique 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Construire des scénarios de simulation</a:t>
            </a:r>
          </a:p>
          <a:p>
            <a:pPr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Participer à un débriefing</a:t>
            </a:r>
          </a:p>
          <a:p>
            <a:pPr marL="0" indent="0" algn="just">
              <a:buNone/>
            </a:pP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84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Quels préalables pour intégrer la simulation en santé</a:t>
            </a:r>
            <a:b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notre projet pédagogique ?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893" y="1772816"/>
            <a:ext cx="896448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environnement adapté pour des situations professionnelles au plus près de la réalité</a:t>
            </a:r>
          </a:p>
          <a:p>
            <a:pPr marL="0" indent="0" algn="just">
              <a:buNone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Formation de formateurs</a:t>
            </a:r>
          </a:p>
          <a:p>
            <a:pPr marL="0" indent="0" algn="just">
              <a:buNone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Construction d’outils en équipe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Règlement intérieur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Charte déontologique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Des scénarii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Des fiches techniques de mise en œuvre des scénarii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Une fiche d’utilisation du matériel audio-vidéo</a:t>
            </a:r>
          </a:p>
          <a:p>
            <a:pPr marL="0" indent="0" algn="just">
              <a:buNone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Préparation et gestion techniques des séquences : utilisation du matériel audio-vidéo et informatique</a:t>
            </a:r>
          </a:p>
        </p:txBody>
      </p:sp>
    </p:spTree>
    <p:extLst>
      <p:ext uri="{BB962C8B-B14F-4D97-AF65-F5344CB8AC3E}">
        <p14:creationId xmlns:p14="http://schemas.microsoft.com/office/powerpoint/2010/main" val="43511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1" cy="6597352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simulation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fr-FR" alt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outil pédagogique visant à contextualiser des situations cliniques au plus proche du réel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endParaRPr lang="fr-FR" altLang="fr-F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fr-FR" alt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permet de moderniser et diversifier les méthodes d’apprentissage pour préparer au mieux nos futurs professionnels de santé dans l’exercice de leur fonction.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endParaRPr lang="fr-FR" altLang="fr-F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fr-FR" alt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vient renforcer le transfert des savoirs et  la  construction  des  compétences  à  travers des expérimentations dans des conditions au plus proche du réel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4541" y="404664"/>
            <a:ext cx="8012400" cy="53614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terme «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en santé 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correspond à</a:t>
            </a:r>
          </a:p>
          <a:p>
            <a:pPr marL="0" indent="0" algn="just">
              <a:buNone/>
            </a:pP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l’utilisation d’un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matériel 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(comme un mannequin ou un simulateur procédural), de la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réalité virtuelle 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d’un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 standardisé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reproduire 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situations ou des environnements de soins,</a:t>
            </a:r>
          </a:p>
          <a:p>
            <a:pPr marL="0" indent="0" algn="just">
              <a:buNone/>
            </a:pP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le but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d’enseigner 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procédures 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diagnostiques et thérapeutiques et de répéter des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processus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des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situations cliniques 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des prises de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décision 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un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professionnel 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santé ou une </a:t>
            </a:r>
            <a:r>
              <a:rPr lang="fr-FR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équipe </a:t>
            </a:r>
            <a:r>
              <a:rPr lang="fr-F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professionnels.</a:t>
            </a:r>
          </a:p>
          <a:p>
            <a:pPr marL="0" indent="0" algn="just">
              <a:buNone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 of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représentatives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USA – 111th congress 02.2009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6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28800"/>
            <a:ext cx="7704667" cy="3332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La simulation consiste à répéter sans risquer les conséquences d’une erreur, les paroles, gestes ou savoir-faire qu’il faudra maîtriser dans des situations réelles futures. C’est une technique d’apprentissage des procédures complexes » (Beau, 1999).</a:t>
            </a:r>
          </a:p>
        </p:txBody>
      </p:sp>
    </p:spTree>
    <p:extLst>
      <p:ext uri="{BB962C8B-B14F-4D97-AF65-F5344CB8AC3E}">
        <p14:creationId xmlns:p14="http://schemas.microsoft.com/office/powerpoint/2010/main" val="20078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50728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L’intégration de la simulation en santé dans les textes règlementaires de la formation en IFSI</a:t>
            </a:r>
            <a:br>
              <a:rPr lang="fr-FR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3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700808"/>
            <a:ext cx="7982355" cy="3332816"/>
          </a:xfrm>
        </p:spPr>
        <p:txBody>
          <a:bodyPr>
            <a:noAutofit/>
          </a:bodyPr>
          <a:lstStyle/>
          <a:p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5 de l’arrêté du 26 septembre 2014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modifiant l’arrêté du 31 juillet 2009 relatif au DEI:</a:t>
            </a:r>
          </a:p>
          <a:p>
            <a:pPr marL="0" indent="0" algn="just">
              <a:buNone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« la simulation en santé intègre le référentiel de formation comme méthode pédagogique active et innovante, basée sur l’apprentissage expérientiel et la pratique réflexive…. Cette méthode promeut une alternance ou méthode complémentaire à l’alternance traditionnelle stages/IFSI »</a:t>
            </a:r>
          </a:p>
        </p:txBody>
      </p:sp>
    </p:spTree>
    <p:extLst>
      <p:ext uri="{BB962C8B-B14F-4D97-AF65-F5344CB8AC3E}">
        <p14:creationId xmlns:p14="http://schemas.microsoft.com/office/powerpoint/2010/main" val="323420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 N°DGOS/RH1/2014/369 du 24/12/2014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 aux stages en formation infirmière.</a:t>
            </a:r>
          </a:p>
          <a:p>
            <a:pPr marL="0" indent="0">
              <a:buNone/>
            </a:pP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afin de favoriser l’apprentissage, l’approche par simulation sera renforcée en institut de formation, grâce à la mutualisation et à l’élaboration de scénarii. </a:t>
            </a:r>
          </a:p>
          <a:p>
            <a:pPr marL="0" indent="0" algn="just">
              <a:buNone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mutualisation peut s’opérer entre instituts de formation de différentes filières et également entre instituts de formation et établissements de santé 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09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0"/>
            <a:ext cx="8856984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 est basée sur l'utilisation de scénarios, plus ou moins complexes, qui utilisent une technique de simulation pour permettre :</a:t>
            </a: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l'entraînement à des gestes techniques ;</a:t>
            </a: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mise en œuvre de procédures;</a:t>
            </a: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l'entraînement au raisonnement clinique diagnostique </a:t>
            </a:r>
          </a:p>
          <a:p>
            <a:pPr marL="0" indent="0">
              <a:buNone/>
            </a:pP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et/ou thérapeutique ;</a:t>
            </a: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gestion des comportements (mise en situation professionnelle, travail en équipe, communication, </a:t>
            </a:r>
            <a:r>
              <a:rPr lang="fr-F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;</a:t>
            </a: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gestion des risques (reproduction d’événements indésirables, capacité à faire face à des situations exceptionnelles, etc.).</a:t>
            </a:r>
          </a:p>
        </p:txBody>
      </p:sp>
    </p:spTree>
    <p:extLst>
      <p:ext uri="{BB962C8B-B14F-4D97-AF65-F5344CB8AC3E}">
        <p14:creationId xmlns:p14="http://schemas.microsoft.com/office/powerpoint/2010/main" val="274350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1916832"/>
            <a:ext cx="3772470" cy="230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4" y="0"/>
            <a:ext cx="7719436" cy="706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697507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1294</TotalTime>
  <Words>1003</Words>
  <Application>Microsoft Office PowerPoint</Application>
  <PresentationFormat>Affichage à l'écran (4:3)</PresentationFormat>
  <Paragraphs>93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Brin</vt:lpstr>
      <vt:lpstr>La simulation en santé</vt:lpstr>
      <vt:lpstr>Objectifs de la simulation</vt:lpstr>
      <vt:lpstr>Présentation PowerPoint</vt:lpstr>
      <vt:lpstr>Présentation PowerPoint</vt:lpstr>
      <vt:lpstr>Présentation PowerPoint</vt:lpstr>
      <vt:lpstr>L’intégration de la simulation en santé dans les textes règlementaires de la formation en IFSI </vt:lpstr>
      <vt:lpstr>Présentation PowerPoint</vt:lpstr>
      <vt:lpstr>Présentation PowerPoint</vt:lpstr>
      <vt:lpstr>Présentation PowerPoint</vt:lpstr>
      <vt:lpstr>La chambre des erreurs</vt:lpstr>
      <vt:lpstr>Le damage control</vt:lpstr>
      <vt:lpstr>Présentation PowerPoint</vt:lpstr>
      <vt:lpstr>  </vt:lpstr>
      <vt:lpstr>Le briefing général </vt:lpstr>
      <vt:lpstr>Le briefing de séquence:  Eléments nécessaires à la compréhension de la situation simulée  </vt:lpstr>
      <vt:lpstr>La séance de simulation </vt:lpstr>
      <vt:lpstr>Le débriefing de séquence </vt:lpstr>
      <vt:lpstr>Le débriefing général </vt:lpstr>
      <vt:lpstr>La place de la simulation en santé  dans le projet des instituts    </vt:lpstr>
      <vt:lpstr>Quels préalables pour intégrer la simulation en santé dans notre projet pédagogique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simulation en santé</dc:title>
  <dc:creator>LAVAUD Valérie</dc:creator>
  <cp:lastModifiedBy>Eric JEANNE</cp:lastModifiedBy>
  <cp:revision>73</cp:revision>
  <cp:lastPrinted>2019-10-11T08:42:16Z</cp:lastPrinted>
  <dcterms:created xsi:type="dcterms:W3CDTF">2016-02-25T11:02:11Z</dcterms:created>
  <dcterms:modified xsi:type="dcterms:W3CDTF">2021-05-06T13:15:19Z</dcterms:modified>
</cp:coreProperties>
</file>